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98" r:id="rId4"/>
    <p:sldId id="307" r:id="rId5"/>
    <p:sldId id="283" r:id="rId6"/>
    <p:sldId id="264" r:id="rId7"/>
    <p:sldId id="258" r:id="rId8"/>
    <p:sldId id="304" r:id="rId9"/>
    <p:sldId id="261" r:id="rId10"/>
    <p:sldId id="284" r:id="rId11"/>
    <p:sldId id="302" r:id="rId12"/>
    <p:sldId id="266" r:id="rId13"/>
    <p:sldId id="269" r:id="rId14"/>
    <p:sldId id="286" r:id="rId15"/>
    <p:sldId id="273" r:id="rId16"/>
    <p:sldId id="285" r:id="rId17"/>
    <p:sldId id="267" r:id="rId18"/>
    <p:sldId id="263" r:id="rId19"/>
    <p:sldId id="271" r:id="rId20"/>
    <p:sldId id="272" r:id="rId21"/>
    <p:sldId id="305" r:id="rId22"/>
    <p:sldId id="275" r:id="rId23"/>
    <p:sldId id="312" r:id="rId24"/>
    <p:sldId id="279" r:id="rId25"/>
    <p:sldId id="281" r:id="rId26"/>
    <p:sldId id="301" r:id="rId27"/>
    <p:sldId id="306" r:id="rId28"/>
    <p:sldId id="299" r:id="rId29"/>
    <p:sldId id="287" r:id="rId30"/>
    <p:sldId id="296" r:id="rId31"/>
    <p:sldId id="295" r:id="rId32"/>
    <p:sldId id="274" r:id="rId33"/>
    <p:sldId id="291" r:id="rId34"/>
    <p:sldId id="292" r:id="rId35"/>
    <p:sldId id="300" r:id="rId36"/>
    <p:sldId id="303" r:id="rId37"/>
    <p:sldId id="293" r:id="rId38"/>
    <p:sldId id="308" r:id="rId39"/>
    <p:sldId id="268" r:id="rId40"/>
    <p:sldId id="311" r:id="rId41"/>
    <p:sldId id="282" r:id="rId42"/>
    <p:sldId id="309" r:id="rId43"/>
    <p:sldId id="288" r:id="rId44"/>
    <p:sldId id="289" r:id="rId45"/>
    <p:sldId id="31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02" autoAdjust="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100.png"/><Relationship Id="rId21" Type="http://schemas.openxmlformats.org/officeDocument/2006/relationships/image" Target="../media/image1130.png"/><Relationship Id="rId7" Type="http://schemas.openxmlformats.org/officeDocument/2006/relationships/image" Target="../media/image3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image" Target="../media/image99.png"/><Relationship Id="rId16" Type="http://schemas.openxmlformats.org/officeDocument/2006/relationships/image" Target="../media/image109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11" Type="http://schemas.openxmlformats.org/officeDocument/2006/relationships/image" Target="../media/image104.png"/><Relationship Id="rId5" Type="http://schemas.openxmlformats.org/officeDocument/2006/relationships/image" Target="../media/image102.png"/><Relationship Id="rId15" Type="http://schemas.openxmlformats.org/officeDocument/2006/relationships/image" Target="../media/image108.png"/><Relationship Id="rId10" Type="http://schemas.openxmlformats.org/officeDocument/2006/relationships/image" Target="../media/image33.png"/><Relationship Id="rId19" Type="http://schemas.openxmlformats.org/officeDocument/2006/relationships/image" Target="../media/image112.png"/><Relationship Id="rId4" Type="http://schemas.openxmlformats.org/officeDocument/2006/relationships/image" Target="../media/image101.png"/><Relationship Id="rId9" Type="http://schemas.openxmlformats.org/officeDocument/2006/relationships/image" Target="../media/image97.png"/><Relationship Id="rId14" Type="http://schemas.openxmlformats.org/officeDocument/2006/relationships/image" Target="../media/image10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14.gif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11" Type="http://schemas.openxmlformats.org/officeDocument/2006/relationships/image" Target="../media/image106.png"/><Relationship Id="rId5" Type="http://schemas.openxmlformats.org/officeDocument/2006/relationships/image" Target="../media/image30.png"/><Relationship Id="rId10" Type="http://schemas.openxmlformats.org/officeDocument/2006/relationships/image" Target="../media/image105.png"/><Relationship Id="rId4" Type="http://schemas.openxmlformats.org/officeDocument/2006/relationships/image" Target="../media/image115.png"/><Relationship Id="rId9" Type="http://schemas.openxmlformats.org/officeDocument/2006/relationships/image" Target="../media/image10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4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31.png"/><Relationship Id="rId4" Type="http://schemas.openxmlformats.org/officeDocument/2006/relationships/image" Target="../media/image1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9.jpe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9.xml"/><Relationship Id="rId18" Type="http://schemas.openxmlformats.org/officeDocument/2006/relationships/slide" Target="slide1.xml"/><Relationship Id="rId3" Type="http://schemas.openxmlformats.org/officeDocument/2006/relationships/slide" Target="slide26.xml"/><Relationship Id="rId21" Type="http://schemas.openxmlformats.org/officeDocument/2006/relationships/slide" Target="slide14.xml"/><Relationship Id="rId7" Type="http://schemas.openxmlformats.org/officeDocument/2006/relationships/slide" Target="slide30.xml"/><Relationship Id="rId12" Type="http://schemas.openxmlformats.org/officeDocument/2006/relationships/slide" Target="slide32.xml"/><Relationship Id="rId17" Type="http://schemas.openxmlformats.org/officeDocument/2006/relationships/image" Target="../media/image1580.png"/><Relationship Id="rId2" Type="http://schemas.openxmlformats.org/officeDocument/2006/relationships/slide" Target="slide25.xml"/><Relationship Id="rId16" Type="http://schemas.openxmlformats.org/officeDocument/2006/relationships/slide" Target="slide41.xml"/><Relationship Id="rId20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11" Type="http://schemas.openxmlformats.org/officeDocument/2006/relationships/slide" Target="slide37.xml"/><Relationship Id="rId24" Type="http://schemas.openxmlformats.org/officeDocument/2006/relationships/slide" Target="slide20.xml"/><Relationship Id="rId5" Type="http://schemas.openxmlformats.org/officeDocument/2006/relationships/slide" Target="slide28.xml"/><Relationship Id="rId15" Type="http://schemas.openxmlformats.org/officeDocument/2006/relationships/slide" Target="slide44.xml"/><Relationship Id="rId23" Type="http://schemas.openxmlformats.org/officeDocument/2006/relationships/slide" Target="slide19.xml"/><Relationship Id="rId10" Type="http://schemas.openxmlformats.org/officeDocument/2006/relationships/slide" Target="slide36.xml"/><Relationship Id="rId19" Type="http://schemas.openxmlformats.org/officeDocument/2006/relationships/slide" Target="slide5.xml"/><Relationship Id="rId4" Type="http://schemas.openxmlformats.org/officeDocument/2006/relationships/slide" Target="slide27.xml"/><Relationship Id="rId9" Type="http://schemas.openxmlformats.org/officeDocument/2006/relationships/slide" Target="slide35.xml"/><Relationship Id="rId14" Type="http://schemas.openxmlformats.org/officeDocument/2006/relationships/slide" Target="slide43.xml"/><Relationship Id="rId22" Type="http://schemas.openxmlformats.org/officeDocument/2006/relationships/slide" Target="slide1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7.png"/><Relationship Id="rId7" Type="http://schemas.openxmlformats.org/officeDocument/2006/relationships/image" Target="../media/image16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0.png"/><Relationship Id="rId5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1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1249-011-9746-1" TargetMode="External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69.png"/><Relationship Id="rId7" Type="http://schemas.openxmlformats.org/officeDocument/2006/relationships/image" Target="../media/image78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7" Type="http://schemas.openxmlformats.org/officeDocument/2006/relationships/image" Target="../media/image17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172.png"/><Relationship Id="rId10" Type="http://schemas.openxmlformats.org/officeDocument/2006/relationships/image" Target="../media/image92.png"/><Relationship Id="rId4" Type="http://schemas.openxmlformats.org/officeDocument/2006/relationships/image" Target="../media/image260.png"/><Relationship Id="rId9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5.png"/><Relationship Id="rId7" Type="http://schemas.openxmlformats.org/officeDocument/2006/relationships/image" Target="../media/image178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12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4.png"/><Relationship Id="rId11" Type="http://schemas.openxmlformats.org/officeDocument/2006/relationships/image" Target="../media/image189.png"/><Relationship Id="rId5" Type="http://schemas.openxmlformats.org/officeDocument/2006/relationships/image" Target="../media/image183.png"/><Relationship Id="rId10" Type="http://schemas.openxmlformats.org/officeDocument/2006/relationships/image" Target="../media/image188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670.png"/><Relationship Id="rId7" Type="http://schemas.openxmlformats.org/officeDocument/2006/relationships/image" Target="../media/image97.png"/><Relationship Id="rId12" Type="http://schemas.openxmlformats.org/officeDocument/2006/relationships/image" Target="../media/image107.png"/><Relationship Id="rId2" Type="http://schemas.openxmlformats.org/officeDocument/2006/relationships/image" Target="../media/image214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11" Type="http://schemas.openxmlformats.org/officeDocument/2006/relationships/image" Target="../media/image106.png"/><Relationship Id="rId5" Type="http://schemas.openxmlformats.org/officeDocument/2006/relationships/image" Target="../media/image30.png"/><Relationship Id="rId10" Type="http://schemas.openxmlformats.org/officeDocument/2006/relationships/image" Target="../media/image105.png"/><Relationship Id="rId4" Type="http://schemas.openxmlformats.org/officeDocument/2006/relationships/image" Target="../media/image215.png"/><Relationship Id="rId9" Type="http://schemas.openxmlformats.org/officeDocument/2006/relationships/image" Target="../media/image10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6.png"/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12" Type="http://schemas.openxmlformats.org/officeDocument/2006/relationships/image" Target="../media/image124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0.png"/><Relationship Id="rId11" Type="http://schemas.openxmlformats.org/officeDocument/2006/relationships/image" Target="../media/image225.png"/><Relationship Id="rId5" Type="http://schemas.openxmlformats.org/officeDocument/2006/relationships/image" Target="../media/image219.png"/><Relationship Id="rId10" Type="http://schemas.openxmlformats.org/officeDocument/2006/relationships/image" Target="../media/image224.png"/><Relationship Id="rId4" Type="http://schemas.openxmlformats.org/officeDocument/2006/relationships/image" Target="../media/image218.png"/><Relationship Id="rId9" Type="http://schemas.openxmlformats.org/officeDocument/2006/relationships/image" Target="../media/image223.png"/><Relationship Id="rId14" Type="http://schemas.openxmlformats.org/officeDocument/2006/relationships/image" Target="../media/image2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243.png"/><Relationship Id="rId3" Type="http://schemas.openxmlformats.org/officeDocument/2006/relationships/image" Target="../media/image143.png"/><Relationship Id="rId7" Type="http://schemas.openxmlformats.org/officeDocument/2006/relationships/image" Target="../media/image146.png"/><Relationship Id="rId12" Type="http://schemas.openxmlformats.org/officeDocument/2006/relationships/image" Target="../media/image242.png"/><Relationship Id="rId17" Type="http://schemas.openxmlformats.org/officeDocument/2006/relationships/image" Target="../media/image247.png"/><Relationship Id="rId2" Type="http://schemas.openxmlformats.org/officeDocument/2006/relationships/image" Target="../media/image237.png"/><Relationship Id="rId16" Type="http://schemas.openxmlformats.org/officeDocument/2006/relationships/image" Target="../media/image2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5.png"/><Relationship Id="rId11" Type="http://schemas.openxmlformats.org/officeDocument/2006/relationships/image" Target="../media/image241.png"/><Relationship Id="rId5" Type="http://schemas.openxmlformats.org/officeDocument/2006/relationships/image" Target="../media/image239.png"/><Relationship Id="rId15" Type="http://schemas.openxmlformats.org/officeDocument/2006/relationships/image" Target="../media/image245.png"/><Relationship Id="rId10" Type="http://schemas.openxmlformats.org/officeDocument/2006/relationships/image" Target="../media/image148.png"/><Relationship Id="rId4" Type="http://schemas.openxmlformats.org/officeDocument/2006/relationships/image" Target="../media/image238.png"/><Relationship Id="rId9" Type="http://schemas.openxmlformats.org/officeDocument/2006/relationships/image" Target="../media/image240.png"/><Relationship Id="rId14" Type="http://schemas.openxmlformats.org/officeDocument/2006/relationships/image" Target="../media/image2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emf"/><Relationship Id="rId7" Type="http://schemas.openxmlformats.org/officeDocument/2006/relationships/image" Target="../media/image37.png"/><Relationship Id="rId12" Type="http://schemas.openxmlformats.org/officeDocument/2006/relationships/image" Target="../media/image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0" Type="http://schemas.openxmlformats.org/officeDocument/2006/relationships/image" Target="../media/image25.png"/><Relationship Id="rId4" Type="http://schemas.openxmlformats.org/officeDocument/2006/relationships/image" Target="../media/image34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57.png"/><Relationship Id="rId17" Type="http://schemas.openxmlformats.org/officeDocument/2006/relationships/image" Target="../media/image70.png"/><Relationship Id="rId2" Type="http://schemas.openxmlformats.org/officeDocument/2006/relationships/image" Target="../media/image58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56.png"/><Relationship Id="rId5" Type="http://schemas.openxmlformats.org/officeDocument/2006/relationships/image" Target="../media/image61.png"/><Relationship Id="rId15" Type="http://schemas.openxmlformats.org/officeDocument/2006/relationships/image" Target="../media/image68.png"/><Relationship Id="rId10" Type="http://schemas.openxmlformats.org/officeDocument/2006/relationships/image" Target="../media/image5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5.png"/><Relationship Id="rId1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38.png"/><Relationship Id="rId12" Type="http://schemas.openxmlformats.org/officeDocument/2006/relationships/image" Target="../media/image74.png"/><Relationship Id="rId17" Type="http://schemas.openxmlformats.org/officeDocument/2006/relationships/image" Target="../media/image64.png"/><Relationship Id="rId2" Type="http://schemas.openxmlformats.org/officeDocument/2006/relationships/image" Target="../media/image61.png"/><Relationship Id="rId16" Type="http://schemas.openxmlformats.org/officeDocument/2006/relationships/image" Target="../media/image63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73.png"/><Relationship Id="rId5" Type="http://schemas.openxmlformats.org/officeDocument/2006/relationships/image" Target="../media/image35.png"/><Relationship Id="rId15" Type="http://schemas.openxmlformats.org/officeDocument/2006/relationships/image" Target="../media/image62.png"/><Relationship Id="rId10" Type="http://schemas.openxmlformats.org/officeDocument/2006/relationships/image" Target="../media/image36.png"/><Relationship Id="rId19" Type="http://schemas.openxmlformats.org/officeDocument/2006/relationships/image" Target="../media/image70.png"/><Relationship Id="rId4" Type="http://schemas.openxmlformats.org/officeDocument/2006/relationships/image" Target="../media/image23.png"/><Relationship Id="rId9" Type="http://schemas.openxmlformats.org/officeDocument/2006/relationships/image" Target="../media/image34.png"/><Relationship Id="rId14" Type="http://schemas.openxmlformats.org/officeDocument/2006/relationships/image" Target="../media/image7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78.png"/><Relationship Id="rId21" Type="http://schemas.openxmlformats.org/officeDocument/2006/relationships/image" Target="../media/image96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image" Target="../media/image77.png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19" Type="http://schemas.openxmlformats.org/officeDocument/2006/relationships/image" Target="../media/image94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339025" y="1728005"/>
            <a:ext cx="9435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Systematic Study (</a:t>
            </a:r>
            <a:r>
              <a:rPr lang="en-US" sz="2400" b="1" dirty="0" err="1">
                <a:latin typeface="Lucida grande" panose="020B0502040204020203"/>
              </a:rPr>
              <a:t>VdW</a:t>
            </a:r>
            <a:r>
              <a:rPr lang="en-US" sz="2400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551917" y="2745508"/>
            <a:ext cx="4218372" cy="2330713"/>
            <a:chOff x="1844950" y="2616512"/>
            <a:chExt cx="4218372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860548" y="374312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4894323" y="345270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2281484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5250186" y="329734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5577903" y="3538461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907102" y="38082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078280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771092" y="31879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66229" y="381124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6993175" y="331926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72473" y="285576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83164" y="429245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08213" y="274550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103" y="502234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09085" y="528969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10600" y="401943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679" y="366294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0416-0BE5-0CF9-7B22-5B3A23257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13564" cy="800128"/>
          </a:xfrm>
        </p:spPr>
        <p:txBody>
          <a:bodyPr>
            <a:noAutofit/>
          </a:bodyPr>
          <a:lstStyle/>
          <a:p>
            <a:r>
              <a:rPr lang="en-US" sz="3200" dirty="0"/>
              <a:t>Multi-layered conformations arise at high relative repulsion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5020818" y="3133203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86487" y="5462293"/>
            <a:ext cx="20649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410" y="5462293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57" y="5872404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1473" y="6174692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100" y="6515282"/>
            <a:ext cx="184312" cy="16647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5E95915-2056-F048-C434-7839328AE755}"/>
              </a:ext>
            </a:extLst>
          </p:cNvPr>
          <p:cNvSpPr txBox="1"/>
          <p:nvPr/>
        </p:nvSpPr>
        <p:spPr>
          <a:xfrm>
            <a:off x="3777423" y="318386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6C7298-C118-109A-FD06-E3981CF15D3A}"/>
              </a:ext>
            </a:extLst>
          </p:cNvPr>
          <p:cNvSpPr txBox="1"/>
          <p:nvPr/>
        </p:nvSpPr>
        <p:spPr>
          <a:xfrm>
            <a:off x="3551395" y="59844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02CBB73-3551-71C6-B36E-352FB884D4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03728" y="1792117"/>
            <a:ext cx="816310" cy="47026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474492" y="1079026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79902" y="981870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774285-FB9E-99DF-46E9-D0617257EB38}"/>
              </a:ext>
            </a:extLst>
          </p:cNvPr>
          <p:cNvSpPr txBox="1"/>
          <p:nvPr/>
        </p:nvSpPr>
        <p:spPr>
          <a:xfrm>
            <a:off x="3402099" y="1427489"/>
            <a:ext cx="290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 profiles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BD129-A34C-3521-B551-20360F68DDF1}"/>
              </a:ext>
            </a:extLst>
          </p:cNvPr>
          <p:cNvSpPr txBox="1"/>
          <p:nvPr/>
        </p:nvSpPr>
        <p:spPr>
          <a:xfrm>
            <a:off x="2671139" y="31883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C29789-1133-5090-08B7-56382E1A744B}"/>
              </a:ext>
            </a:extLst>
          </p:cNvPr>
          <p:cNvSpPr txBox="1"/>
          <p:nvPr/>
        </p:nvSpPr>
        <p:spPr>
          <a:xfrm>
            <a:off x="4830755" y="3112645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78CDD0-62FA-580F-E298-E1DC3422D9FC}"/>
              </a:ext>
            </a:extLst>
          </p:cNvPr>
          <p:cNvSpPr txBox="1"/>
          <p:nvPr/>
        </p:nvSpPr>
        <p:spPr>
          <a:xfrm>
            <a:off x="2535507" y="405572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3 condensed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3A095-E997-CE53-D8CE-47981C2D1A8E}"/>
              </a:ext>
            </a:extLst>
          </p:cNvPr>
          <p:cNvSpPr txBox="1"/>
          <p:nvPr/>
        </p:nvSpPr>
        <p:spPr>
          <a:xfrm>
            <a:off x="4941898" y="4076307"/>
            <a:ext cx="162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4 condensed layers + 1 dilute layer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A59BFC65-ED7D-BEB4-DB8B-04EE732DE9D8}"/>
              </a:ext>
            </a:extLst>
          </p:cNvPr>
          <p:cNvGrpSpPr/>
          <p:nvPr/>
        </p:nvGrpSpPr>
        <p:grpSpPr>
          <a:xfrm>
            <a:off x="2962547" y="2092501"/>
            <a:ext cx="8923980" cy="3280008"/>
            <a:chOff x="1566800" y="2111114"/>
            <a:chExt cx="8923980" cy="328000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444136-3676-55A3-35D4-C9588A47B0F9}"/>
                </a:ext>
              </a:extLst>
            </p:cNvPr>
            <p:cNvSpPr/>
            <p:nvPr/>
          </p:nvSpPr>
          <p:spPr>
            <a:xfrm>
              <a:off x="1566800" y="2111114"/>
              <a:ext cx="8508040" cy="32800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637EBF47-C5F7-927D-03ED-29349618FD43}"/>
                </a:ext>
              </a:extLst>
            </p:cNvPr>
            <p:cNvSpPr/>
            <p:nvPr/>
          </p:nvSpPr>
          <p:spPr>
            <a:xfrm>
              <a:off x="5479094" y="2267304"/>
              <a:ext cx="4567263" cy="2719315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Similar “multi-layered” structures in dilute polyelectrolyte solutions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Repulsion promotes segregation, while hydrophobicity and elasticity promote condensation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Not predicted before for brushes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3F545F-98FD-DC67-52F2-0C23B391B393}"/>
                </a:ext>
              </a:extLst>
            </p:cNvPr>
            <p:cNvSpPr txBox="1"/>
            <p:nvPr/>
          </p:nvSpPr>
          <p:spPr>
            <a:xfrm>
              <a:off x="7625661" y="5119649"/>
              <a:ext cx="28651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000" dirty="0">
                  <a:latin typeface="Lucida grande" panose="020B0502040204020203"/>
                </a:rPr>
                <a:t>(Duan and Wang, </a:t>
              </a:r>
              <a:r>
                <a:rPr lang="en-US" sz="1000" i="1" dirty="0">
                  <a:latin typeface="Lucida grande" panose="020B0502040204020203"/>
                </a:rPr>
                <a:t>JCP, </a:t>
              </a:r>
              <a:r>
                <a:rPr lang="en-US" sz="1000" dirty="0">
                  <a:latin typeface="Lucida grande" panose="020B0502040204020203"/>
                </a:rPr>
                <a:t>2020)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2A14A96-D2EB-4E1E-0B8A-84E12A03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672119" y="2523186"/>
              <a:ext cx="3530422" cy="252502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/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Constant</a:t>
                </a:r>
                <a:r>
                  <a:rPr lang="en-US" sz="1800" b="1" dirty="0"/>
                  <a:t> polymer charge fraction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sz="1800" b="1" dirty="0"/>
                  <a:t>)</a:t>
                </a:r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blipFill>
                <a:blip r:embed="rId21"/>
                <a:stretch>
                  <a:fillRect l="-1088" t="-8197" r="-122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5" grpId="0"/>
      <p:bldP spid="57" grpId="0"/>
      <p:bldP spid="52" grpId="0"/>
      <p:bldP spid="4" grpId="0"/>
      <p:bldP spid="7" grpId="0"/>
      <p:bldP spid="25" grpId="0"/>
      <p:bldP spid="27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"/>
          <a:stretch/>
        </p:blipFill>
        <p:spPr>
          <a:xfrm>
            <a:off x="2307697" y="957242"/>
            <a:ext cx="8841872" cy="45683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F532F1-34FA-E053-391D-9885BDA88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9"/>
          <a:stretch/>
        </p:blipFill>
        <p:spPr>
          <a:xfrm>
            <a:off x="2314198" y="983137"/>
            <a:ext cx="8803359" cy="4542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2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492040" cy="1792179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402467" y="5700926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580" y="5728788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456" y="6177312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932" y="6502074"/>
            <a:ext cx="134908" cy="146151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3823851" y="4764277"/>
            <a:ext cx="120008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3823849" y="4432955"/>
            <a:ext cx="1648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3823849" y="3586362"/>
            <a:ext cx="1" cy="10158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2821561" y="3745872"/>
            <a:ext cx="1648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2536315" y="2580003"/>
            <a:ext cx="6816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7C953-0A65-174B-E615-613E80F5764F}"/>
              </a:ext>
            </a:extLst>
          </p:cNvPr>
          <p:cNvSpPr txBox="1"/>
          <p:nvPr/>
        </p:nvSpPr>
        <p:spPr>
          <a:xfrm>
            <a:off x="4101898" y="997125"/>
            <a:ext cx="2740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853209" y="5446207"/>
            <a:ext cx="7796661" cy="1323750"/>
            <a:chOff x="2988030" y="5439066"/>
            <a:chExt cx="7796661" cy="132375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041965" y="5821644"/>
              <a:ext cx="28461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5888116" y="5794536"/>
              <a:ext cx="4896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041966" y="6378547"/>
              <a:ext cx="76941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3237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60181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8127478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96891" y="298407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04381" y="425356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719248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772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47983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812183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4634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3089273" y="2439544"/>
            <a:ext cx="4313928" cy="3771475"/>
            <a:chOff x="3089273" y="2439544"/>
            <a:chExt cx="4313928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394931" y="3323274"/>
              <a:ext cx="4008270" cy="1877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using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number of monomers within the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87626" y="1623611"/>
            <a:ext cx="9259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Reflectivity Spectra for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86596-B515-889E-65A1-A10F11D4BC43}"/>
              </a:ext>
            </a:extLst>
          </p:cNvPr>
          <p:cNvGrpSpPr/>
          <p:nvPr/>
        </p:nvGrpSpPr>
        <p:grpSpPr>
          <a:xfrm>
            <a:off x="1155256" y="2913402"/>
            <a:ext cx="4824680" cy="2283679"/>
            <a:chOff x="1192943" y="2790291"/>
            <a:chExt cx="4824680" cy="228367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9387871-BFC2-B6F9-1F2F-A599E6566B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92" b="9231"/>
            <a:stretch/>
          </p:blipFill>
          <p:spPr bwMode="auto">
            <a:xfrm rot="16200000">
              <a:off x="1583963" y="2399271"/>
              <a:ext cx="2283679" cy="306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4D01C98-2246-C7E5-C0EB-2523A4385421}"/>
                </a:ext>
              </a:extLst>
            </p:cNvPr>
            <p:cNvCxnSpPr>
              <a:cxnSpLocks/>
            </p:cNvCxnSpPr>
            <p:nvPr/>
          </p:nvCxnSpPr>
          <p:spPr>
            <a:xfrm>
              <a:off x="4258492" y="2918563"/>
              <a:ext cx="1759131" cy="12444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C809A6-FF8A-4EC9-CA1E-319C128A8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3240" y="4461207"/>
              <a:ext cx="1794383" cy="57706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D60A58-3347-7CB5-2298-544B7D60CF9D}"/>
              </a:ext>
            </a:extLst>
          </p:cNvPr>
          <p:cNvGrpSpPr/>
          <p:nvPr/>
        </p:nvGrpSpPr>
        <p:grpSpPr>
          <a:xfrm>
            <a:off x="5803105" y="2734267"/>
            <a:ext cx="5550695" cy="2680529"/>
            <a:chOff x="5803105" y="2734267"/>
            <a:chExt cx="5550695" cy="268052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59E5CA8-F17A-74CE-7A91-A2F2CC50944E}"/>
                </a:ext>
              </a:extLst>
            </p:cNvPr>
            <p:cNvSpPr/>
            <p:nvPr/>
          </p:nvSpPr>
          <p:spPr>
            <a:xfrm>
              <a:off x="5803105" y="4751109"/>
              <a:ext cx="3927566" cy="6636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solidFill>
                <a:schemeClr val="bg2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20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Substrate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5FFACA4-21EB-6F3B-12F7-32FA0F314C2C}"/>
                </a:ext>
              </a:extLst>
            </p:cNvPr>
            <p:cNvSpPr/>
            <p:nvPr/>
          </p:nvSpPr>
          <p:spPr>
            <a:xfrm>
              <a:off x="5803105" y="4441611"/>
              <a:ext cx="3927565" cy="285415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8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Sample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B5D5116-9A24-BAB9-C506-0739BAF347D7}"/>
                </a:ext>
              </a:extLst>
            </p:cNvPr>
            <p:cNvCxnSpPr>
              <a:cxnSpLocks/>
            </p:cNvCxnSpPr>
            <p:nvPr/>
          </p:nvCxnSpPr>
          <p:spPr>
            <a:xfrm>
              <a:off x="7355268" y="3084862"/>
              <a:ext cx="1152012" cy="10249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2DF61B8-69A3-3125-83B1-7D0A45436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7280" y="3254393"/>
              <a:ext cx="1656821" cy="8554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639D048-5F25-C4AB-350F-DAE204DF0778}"/>
                </a:ext>
              </a:extLst>
            </p:cNvPr>
            <p:cNvSpPr txBox="1"/>
            <p:nvPr/>
          </p:nvSpPr>
          <p:spPr>
            <a:xfrm>
              <a:off x="6318150" y="2734267"/>
              <a:ext cx="19367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Incident radiation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CED87D0-68A4-EF50-2618-B02E4751409B}"/>
                </a:ext>
              </a:extLst>
            </p:cNvPr>
            <p:cNvSpPr txBox="1"/>
            <p:nvPr/>
          </p:nvSpPr>
          <p:spPr>
            <a:xfrm>
              <a:off x="9253545" y="2915839"/>
              <a:ext cx="21002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Measured radiation</a:t>
              </a: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935D0D6-0EC2-B7D3-8B09-6F1E0F2BFABA}"/>
                </a:ext>
              </a:extLst>
            </p:cNvPr>
            <p:cNvSpPr/>
            <p:nvPr/>
          </p:nvSpPr>
          <p:spPr>
            <a:xfrm>
              <a:off x="7371938" y="3062560"/>
              <a:ext cx="1013709" cy="1032673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  <a:gd name="connsiteX0" fmla="*/ 0 w 980372"/>
                <a:gd name="connsiteY0" fmla="*/ 59363 h 1032673"/>
                <a:gd name="connsiteX1" fmla="*/ 364966 w 980372"/>
                <a:gd name="connsiteY1" fmla="*/ 40087 h 1032673"/>
                <a:gd name="connsiteX2" fmla="*/ 274796 w 980372"/>
                <a:gd name="connsiteY2" fmla="*/ 551715 h 1032673"/>
                <a:gd name="connsiteX3" fmla="*/ 779077 w 980372"/>
                <a:gd name="connsiteY3" fmla="*/ 470980 h 1032673"/>
                <a:gd name="connsiteX4" fmla="*/ 721927 w 980372"/>
                <a:gd name="connsiteY4" fmla="*/ 1001658 h 1032673"/>
                <a:gd name="connsiteX5" fmla="*/ 980372 w 980372"/>
                <a:gd name="connsiteY5" fmla="*/ 943964 h 1032673"/>
                <a:gd name="connsiteX0" fmla="*/ 0 w 1013709"/>
                <a:gd name="connsiteY0" fmla="*/ 59363 h 1032673"/>
                <a:gd name="connsiteX1" fmla="*/ 364966 w 1013709"/>
                <a:gd name="connsiteY1" fmla="*/ 40087 h 1032673"/>
                <a:gd name="connsiteX2" fmla="*/ 274796 w 1013709"/>
                <a:gd name="connsiteY2" fmla="*/ 551715 h 1032673"/>
                <a:gd name="connsiteX3" fmla="*/ 779077 w 1013709"/>
                <a:gd name="connsiteY3" fmla="*/ 470980 h 1032673"/>
                <a:gd name="connsiteX4" fmla="*/ 721927 w 1013709"/>
                <a:gd name="connsiteY4" fmla="*/ 1001658 h 1032673"/>
                <a:gd name="connsiteX5" fmla="*/ 1013709 w 1013709"/>
                <a:gd name="connsiteY5" fmla="*/ 943964 h 10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3709" h="1032673">
                  <a:moveTo>
                    <a:pt x="0" y="59363"/>
                  </a:moveTo>
                  <a:cubicBezTo>
                    <a:pt x="175260" y="21263"/>
                    <a:pt x="319167" y="-41972"/>
                    <a:pt x="364966" y="40087"/>
                  </a:cubicBezTo>
                  <a:cubicBezTo>
                    <a:pt x="410765" y="122146"/>
                    <a:pt x="205778" y="479900"/>
                    <a:pt x="274796" y="551715"/>
                  </a:cubicBezTo>
                  <a:cubicBezTo>
                    <a:pt x="343814" y="623530"/>
                    <a:pt x="704555" y="395990"/>
                    <a:pt x="779077" y="470980"/>
                  </a:cubicBezTo>
                  <a:cubicBezTo>
                    <a:pt x="853599" y="545971"/>
                    <a:pt x="628582" y="897427"/>
                    <a:pt x="721927" y="1001658"/>
                  </a:cubicBezTo>
                  <a:cubicBezTo>
                    <a:pt x="802572" y="1096364"/>
                    <a:pt x="1013709" y="943964"/>
                    <a:pt x="1013709" y="94396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30953C0-0EF1-70E1-DD03-9485DE8C6E09}"/>
                </a:ext>
              </a:extLst>
            </p:cNvPr>
            <p:cNvSpPr/>
            <p:nvPr/>
          </p:nvSpPr>
          <p:spPr>
            <a:xfrm rot="17148477">
              <a:off x="8778070" y="3151031"/>
              <a:ext cx="950950" cy="1172766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7041" h="1034454">
                  <a:moveTo>
                    <a:pt x="0" y="56382"/>
                  </a:moveTo>
                  <a:cubicBezTo>
                    <a:pt x="175260" y="18282"/>
                    <a:pt x="333058" y="-40984"/>
                    <a:pt x="381635" y="41868"/>
                  </a:cubicBezTo>
                  <a:cubicBezTo>
                    <a:pt x="430212" y="124720"/>
                    <a:pt x="222447" y="481681"/>
                    <a:pt x="291465" y="553496"/>
                  </a:cubicBezTo>
                  <a:cubicBezTo>
                    <a:pt x="360483" y="625311"/>
                    <a:pt x="721224" y="397771"/>
                    <a:pt x="795746" y="472761"/>
                  </a:cubicBezTo>
                  <a:cubicBezTo>
                    <a:pt x="870268" y="547752"/>
                    <a:pt x="645251" y="899208"/>
                    <a:pt x="738596" y="1003439"/>
                  </a:cubicBezTo>
                  <a:cubicBezTo>
                    <a:pt x="819241" y="1098145"/>
                    <a:pt x="997041" y="945745"/>
                    <a:pt x="997041" y="94574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AF930C-0CD0-BCEA-A629-57136192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1531594" y="4666750"/>
            <a:ext cx="3571794" cy="1953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/>
              <a:t>Multi-layer conformations generate highly convoluted reflectivity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3" r="3208"/>
          <a:stretch/>
        </p:blipFill>
        <p:spPr>
          <a:xfrm>
            <a:off x="8925542" y="1258001"/>
            <a:ext cx="3063929" cy="1812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02529" y="1049459"/>
            <a:ext cx="840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Reflectivity provides characterization of vertically stacked films (layers)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5318885" y="1936401"/>
            <a:ext cx="3294580" cy="852191"/>
            <a:chOff x="5897360" y="2640235"/>
            <a:chExt cx="3294580" cy="8521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6560" y="3053565"/>
              <a:ext cx="1379275" cy="43886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640235"/>
              <a:ext cx="3294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Specular wave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9329670" y="3031896"/>
            <a:ext cx="16832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07DBF-0F5A-6D54-C3ED-7FBB78F29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1544787" y="1636100"/>
            <a:ext cx="3462022" cy="1887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DD8ED3-A4B7-E8A4-F511-09FFD05EFB90}"/>
              </a:ext>
            </a:extLst>
          </p:cNvPr>
          <p:cNvSpPr txBox="1"/>
          <p:nvPr/>
        </p:nvSpPr>
        <p:spPr>
          <a:xfrm>
            <a:off x="1438347" y="6611779"/>
            <a:ext cx="4001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(Reinhardt, et. al. Macromolecules, 2013)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80034-0B05-5E07-769B-4B1C3C2E3AB2}"/>
              </a:ext>
            </a:extLst>
          </p:cNvPr>
          <p:cNvSpPr txBox="1"/>
          <p:nvPr/>
        </p:nvSpPr>
        <p:spPr>
          <a:xfrm>
            <a:off x="202529" y="3836923"/>
            <a:ext cx="236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Polymer profiles are guessed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263BB2-5D5F-5C3B-F565-C714D2005691}"/>
              </a:ext>
            </a:extLst>
          </p:cNvPr>
          <p:cNvSpPr/>
          <p:nvPr/>
        </p:nvSpPr>
        <p:spPr>
          <a:xfrm rot="16200000">
            <a:off x="1998159" y="3888225"/>
            <a:ext cx="1120491" cy="4134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DCDE9A0-84F5-2A3E-C6C2-18CCE14C7773}"/>
              </a:ext>
            </a:extLst>
          </p:cNvPr>
          <p:cNvSpPr/>
          <p:nvPr/>
        </p:nvSpPr>
        <p:spPr>
          <a:xfrm rot="10800000">
            <a:off x="9370802" y="4894198"/>
            <a:ext cx="539306" cy="3897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DEF717A-6EDA-C9B7-D893-044A33868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9949485" y="3812733"/>
            <a:ext cx="2008848" cy="268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262E04-AD49-DDD3-4D9A-D003BFEC8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311881" y="3812733"/>
            <a:ext cx="2023479" cy="26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636FFFF-F9A1-CD9D-E418-78F7E77499C5}"/>
              </a:ext>
            </a:extLst>
          </p:cNvPr>
          <p:cNvGrpSpPr/>
          <p:nvPr/>
        </p:nvGrpSpPr>
        <p:grpSpPr>
          <a:xfrm>
            <a:off x="2801926" y="3771252"/>
            <a:ext cx="4544775" cy="791843"/>
            <a:chOff x="2811009" y="3812733"/>
            <a:chExt cx="4391599" cy="76515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1009" y="3812733"/>
              <a:ext cx="4391599" cy="765155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F72954D-A0FC-97BD-5BB6-20E4B855D82F}"/>
                </a:ext>
              </a:extLst>
            </p:cNvPr>
            <p:cNvCxnSpPr/>
            <p:nvPr/>
          </p:nvCxnSpPr>
          <p:spPr>
            <a:xfrm>
              <a:off x="5710517" y="4428380"/>
              <a:ext cx="38548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F4E8BC-1462-907D-840E-31F160BA195C}"/>
              </a:ext>
            </a:extLst>
          </p:cNvPr>
          <p:cNvSpPr txBox="1"/>
          <p:nvPr/>
        </p:nvSpPr>
        <p:spPr>
          <a:xfrm>
            <a:off x="7587801" y="3514034"/>
            <a:ext cx="4401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SCFT-generated Reflectivity Spectra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F5970E-52D6-014A-471C-2C783F240260}"/>
              </a:ext>
            </a:extLst>
          </p:cNvPr>
          <p:cNvSpPr/>
          <p:nvPr/>
        </p:nvSpPr>
        <p:spPr>
          <a:xfrm>
            <a:off x="4286250" y="1714500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683C30-674C-D7AA-98BF-9E4378A4B536}"/>
              </a:ext>
            </a:extLst>
          </p:cNvPr>
          <p:cNvSpPr/>
          <p:nvPr/>
        </p:nvSpPr>
        <p:spPr>
          <a:xfrm>
            <a:off x="3113873" y="4786852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B3D030-FAB4-CB58-5430-CD914AB6D229}"/>
              </a:ext>
            </a:extLst>
          </p:cNvPr>
          <p:cNvSpPr/>
          <p:nvPr/>
        </p:nvSpPr>
        <p:spPr>
          <a:xfrm>
            <a:off x="1707899" y="4181943"/>
            <a:ext cx="5480552" cy="166973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Highly convoluted spectra caused by </a:t>
            </a:r>
            <a:r>
              <a:rPr lang="en-US" sz="1600" b="1" dirty="0">
                <a:solidFill>
                  <a:schemeClr val="tx1"/>
                </a:solidFill>
                <a:latin typeface="Lucida Grande" panose="020B0502040204020203"/>
              </a:rPr>
              <a:t>different layer interfaces </a:t>
            </a:r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within multi-layer brushes</a:t>
            </a:r>
          </a:p>
          <a:p>
            <a:pPr algn="ctr"/>
            <a:endParaRPr lang="en-US" sz="1600" dirty="0">
              <a:solidFill>
                <a:schemeClr val="tx1"/>
              </a:solidFill>
              <a:latin typeface="Lucida Grande" panose="020B0502040204020203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Fitting such spectra requires a model that can accurately capture coupled interactions</a:t>
            </a:r>
            <a:r>
              <a:rPr lang="en-US" sz="1600" b="1" dirty="0">
                <a:solidFill>
                  <a:schemeClr val="tx1"/>
                </a:solidFill>
                <a:latin typeface="Lucida Grande" panose="020B0502040204020203"/>
              </a:rPr>
              <a:t>, especially elastic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6" grpId="0" animBg="1"/>
      <p:bldP spid="18" grpId="0" animBg="1"/>
      <p:bldP spid="11" grpId="0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59574" y="1755810"/>
            <a:ext cx="11504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Application of Theory to Neurofilament-Heavy (NFH) Protein Brush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630589" y="2948333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258964" y="4888194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182625" y="342352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803615" y="4212675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027871" y="4276340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316822" y="354908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453338" y="3847574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404528" y="3573609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4863897" y="3046812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659310" y="3312750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3F4C3F78-D9DA-2BF6-C833-DD70F5120A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75"/>
          <a:stretch/>
        </p:blipFill>
        <p:spPr bwMode="auto">
          <a:xfrm>
            <a:off x="464291" y="2925954"/>
            <a:ext cx="4525957" cy="368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 err="1"/>
              <a:t>Cusum</a:t>
            </a:r>
            <a:r>
              <a:rPr lang="en-US" sz="2400" dirty="0"/>
              <a:t>-generated bins effectively coarse-grain NFH charge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042" y="3955199"/>
            <a:ext cx="4362306" cy="20354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02F83A-31FE-C7A6-C4F0-A45D1C79BF0B}"/>
              </a:ext>
            </a:extLst>
          </p:cNvPr>
          <p:cNvSpPr txBox="1"/>
          <p:nvPr/>
        </p:nvSpPr>
        <p:spPr>
          <a:xfrm>
            <a:off x="5948297" y="3342545"/>
            <a:ext cx="1059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CF9307-8F21-199C-6A80-3674964A2D49}"/>
              </a:ext>
            </a:extLst>
          </p:cNvPr>
          <p:cNvCxnSpPr>
            <a:cxnSpLocks/>
          </p:cNvCxnSpPr>
          <p:nvPr/>
        </p:nvCxnSpPr>
        <p:spPr>
          <a:xfrm>
            <a:off x="6962067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BF015C-6CC1-C0DF-037C-1623F92285F0}"/>
              </a:ext>
            </a:extLst>
          </p:cNvPr>
          <p:cNvSpPr txBox="1"/>
          <p:nvPr/>
        </p:nvSpPr>
        <p:spPr>
          <a:xfrm>
            <a:off x="7424321" y="3341839"/>
            <a:ext cx="1476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slope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DD4AD2-D185-F209-17F2-C922DCDD7202}"/>
              </a:ext>
            </a:extLst>
          </p:cNvPr>
          <p:cNvSpPr txBox="1"/>
          <p:nvPr/>
        </p:nvSpPr>
        <p:spPr>
          <a:xfrm>
            <a:off x="9317128" y="3227872"/>
            <a:ext cx="2199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Coarse-grained charge distribution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A4393D-F7D6-73DA-6687-50DC059F3D24}"/>
              </a:ext>
            </a:extLst>
          </p:cNvPr>
          <p:cNvCxnSpPr>
            <a:cxnSpLocks/>
          </p:cNvCxnSpPr>
          <p:nvPr/>
        </p:nvCxnSpPr>
        <p:spPr>
          <a:xfrm>
            <a:off x="8900594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BFE6D2-C2B5-B206-1B9B-264F1B0BBE3C}"/>
              </a:ext>
            </a:extLst>
          </p:cNvPr>
          <p:cNvGrpSpPr/>
          <p:nvPr/>
        </p:nvGrpSpPr>
        <p:grpSpPr>
          <a:xfrm>
            <a:off x="464947" y="2716576"/>
            <a:ext cx="4921916" cy="4004899"/>
            <a:chOff x="605593" y="1099817"/>
            <a:chExt cx="4707633" cy="383054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FDAB5B-BC67-206B-D8DC-7340B986A4DA}"/>
                </a:ext>
              </a:extLst>
            </p:cNvPr>
            <p:cNvSpPr/>
            <p:nvPr/>
          </p:nvSpPr>
          <p:spPr>
            <a:xfrm>
              <a:off x="629259" y="1099817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82997199-4164-81B1-2867-013953B7BE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96"/>
            <a:stretch/>
          </p:blipFill>
          <p:spPr bwMode="auto">
            <a:xfrm>
              <a:off x="605593" y="1303202"/>
              <a:ext cx="4643256" cy="351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01B1FB-E9E7-8F3C-4F79-F35131AB49B3}"/>
              </a:ext>
            </a:extLst>
          </p:cNvPr>
          <p:cNvGrpSpPr/>
          <p:nvPr/>
        </p:nvGrpSpPr>
        <p:grpSpPr>
          <a:xfrm>
            <a:off x="489690" y="2766900"/>
            <a:ext cx="4834980" cy="3848829"/>
            <a:chOff x="723908" y="1139185"/>
            <a:chExt cx="4834980" cy="384882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981282-2B45-6DA0-A6C4-370E329C9A04}"/>
                </a:ext>
              </a:extLst>
            </p:cNvPr>
            <p:cNvSpPr/>
            <p:nvPr/>
          </p:nvSpPr>
          <p:spPr>
            <a:xfrm>
              <a:off x="773183" y="1139185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B09592D0-7AD0-0745-E87F-1BB60538B3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13" r="62"/>
            <a:stretch/>
          </p:blipFill>
          <p:spPr bwMode="auto">
            <a:xfrm>
              <a:off x="723908" y="1298238"/>
              <a:ext cx="4834980" cy="3689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E860E7EA-82BF-7B38-D599-C7F994B82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692" y="1150006"/>
            <a:ext cx="9156686" cy="172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113C347-5F3A-8213-B0F4-71257D2E9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72" y="1615236"/>
            <a:ext cx="100402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56" y="1256263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92001" cy="800128"/>
          </a:xfrm>
        </p:spPr>
        <p:txBody>
          <a:bodyPr>
            <a:noAutofit/>
          </a:bodyPr>
          <a:lstStyle/>
          <a:p>
            <a:r>
              <a:rPr lang="en-US" sz="2800" dirty="0"/>
              <a:t>Dramatic collapse caused by cooperative collapse of dilute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0602" y="1056412"/>
            <a:ext cx="7096695" cy="534516"/>
          </a:xfrm>
        </p:spPr>
        <p:txBody>
          <a:bodyPr>
            <a:noAutofit/>
          </a:bodyPr>
          <a:lstStyle/>
          <a:p>
            <a:r>
              <a:rPr lang="en-US" sz="18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0364" y="1740392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177290" cy="728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571" y="3384576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18946" y="3265309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80821" y="3271409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66396" y="2980737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099240" y="2156756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13991" y="2837789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39288" y="3129321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15069" y="2803384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2517" y="2262270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0775005" y="2124029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013130" y="2124029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240528" y="2134120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1136" y="3378196"/>
            <a:ext cx="758396" cy="2993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10DE4BC-55FA-DCE7-BB2F-61FDC50ADA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736" y="1361028"/>
            <a:ext cx="1359775" cy="202602"/>
          </a:xfrm>
          <a:prstGeom prst="rect">
            <a:avLst/>
          </a:pr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E040C39-80BD-248F-EBAE-1B8F20638EED}"/>
              </a:ext>
            </a:extLst>
          </p:cNvPr>
          <p:cNvSpPr txBox="1">
            <a:spLocks/>
          </p:cNvSpPr>
          <p:nvPr/>
        </p:nvSpPr>
        <p:spPr>
          <a:xfrm>
            <a:off x="937430" y="976333"/>
            <a:ext cx="3276452" cy="345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/>
              <a:t>Comparison with Experimental Results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CFC179-452C-8564-53E3-1F2948CF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38" y="4095912"/>
            <a:ext cx="3904492" cy="275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C0FEAF-A189-0D92-28CD-C73814942650}"/>
              </a:ext>
            </a:extLst>
          </p:cNvPr>
          <p:cNvCxnSpPr>
            <a:cxnSpLocks/>
          </p:cNvCxnSpPr>
          <p:nvPr/>
        </p:nvCxnSpPr>
        <p:spPr>
          <a:xfrm flipH="1">
            <a:off x="2429328" y="5634201"/>
            <a:ext cx="439207" cy="84438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4B310EA-3937-06F4-752C-DE586C2B01B9}"/>
              </a:ext>
            </a:extLst>
          </p:cNvPr>
          <p:cNvSpPr/>
          <p:nvPr/>
        </p:nvSpPr>
        <p:spPr>
          <a:xfrm>
            <a:off x="8076186" y="4371077"/>
            <a:ext cx="3929420" cy="150710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  <a:latin typeface="Lucida grande" panose="020B0502040204020203"/>
              </a:rPr>
              <a:t>Sensitivity of stimuli-sensitive brush is dependent on internal chain organization and cooperative collapse </a:t>
            </a:r>
            <a:r>
              <a:rPr lang="en-US" sz="1800" b="1" dirty="0">
                <a:solidFill>
                  <a:sysClr val="windowText" lastClr="000000"/>
                </a:solidFill>
                <a:latin typeface="Lucida grande" panose="020B0502040204020203"/>
              </a:rPr>
              <a:t>unique to dilute layer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13DA344-CCAA-13EE-4146-8FBCA696D2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3470" y="1611212"/>
            <a:ext cx="1152062" cy="19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07614" y="2297184"/>
            <a:ext cx="33549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Multi-layered conformations are caused by the balance of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 (repulsion)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Hydrophobicity and elasticity (attraction)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4764" y="4723030"/>
            <a:ext cx="28660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Chains stay within one layer to minimize overall elastic penalty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Subsequent layers are “grafted upon” previous 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98975" y="5135855"/>
            <a:ext cx="32930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dramatic collapse of the NFH brush is due to cooperative effects specific to a dilute layer coexisting with condensed layers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798739" y="2443773"/>
            <a:ext cx="3581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SCFT-generated reflectivity spectra should facilitate experimental evidence of multi-peaked conformations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395402" y="1744336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an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2</a:t>
            </a:fld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39150" y="1146274"/>
            <a:ext cx="6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45897" y="3518115"/>
            <a:ext cx="7333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51507" y="2317761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51507" y="5616492"/>
            <a:ext cx="6219824" cy="79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51507" y="4463692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5919768" y="653993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/>
              <a:t>Future Work — Considering electrostatic fluctuations through the ion self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A4C5D6-96F7-135D-D082-DD5E35214470}"/>
              </a:ext>
            </a:extLst>
          </p:cNvPr>
          <p:cNvSpPr txBox="1"/>
          <p:nvPr/>
        </p:nvSpPr>
        <p:spPr>
          <a:xfrm>
            <a:off x="209550" y="1095284"/>
            <a:ext cx="81339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Multivalent ions facilitate multi-layer brushes at low ionic concentrations and bridging effects between opposing brushes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No current theories can capture either phenomena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4C3F90-B998-C052-7CE6-6ED402926AF3}"/>
              </a:ext>
            </a:extLst>
          </p:cNvPr>
          <p:cNvSpPr txBox="1"/>
          <p:nvPr/>
        </p:nvSpPr>
        <p:spPr>
          <a:xfrm>
            <a:off x="6808099" y="6598706"/>
            <a:ext cx="55155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(Yu et al., </a:t>
            </a:r>
            <a:r>
              <a:rPr lang="en-US" sz="1100" i="1" dirty="0">
                <a:latin typeface="Lucida grande" panose="020B0502040204020203"/>
              </a:rPr>
              <a:t>Science</a:t>
            </a:r>
            <a:r>
              <a:rPr lang="en-US" sz="1100" dirty="0">
                <a:latin typeface="Lucida grande" panose="020B0502040204020203"/>
              </a:rPr>
              <a:t>, 2018; Xu et al., </a:t>
            </a:r>
            <a:r>
              <a:rPr lang="en-US" sz="1100" i="1" dirty="0">
                <a:latin typeface="Lucida grande" panose="020B0502040204020203"/>
              </a:rPr>
              <a:t>Langmuir</a:t>
            </a:r>
            <a:r>
              <a:rPr lang="en-US" sz="1100" dirty="0">
                <a:latin typeface="Lucida grande" panose="020B0502040204020203"/>
              </a:rPr>
              <a:t>, 2013; Wang </a:t>
            </a:r>
            <a:r>
              <a:rPr lang="en-US" sz="1100" i="1" dirty="0">
                <a:latin typeface="Lucida grande" panose="020B0502040204020203"/>
              </a:rPr>
              <a:t>Phys Rev E</a:t>
            </a:r>
            <a:r>
              <a:rPr lang="en-US" sz="1100" dirty="0">
                <a:latin typeface="Lucida grande" panose="020B0502040204020203"/>
              </a:rPr>
              <a:t>, 2010)</a:t>
            </a:r>
            <a:endParaRPr lang="en-US" sz="11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9969068-773F-0CF1-AD49-328A9F4C9128}"/>
              </a:ext>
            </a:extLst>
          </p:cNvPr>
          <p:cNvGrpSpPr/>
          <p:nvPr/>
        </p:nvGrpSpPr>
        <p:grpSpPr>
          <a:xfrm>
            <a:off x="8936820" y="3899263"/>
            <a:ext cx="3199309" cy="2476945"/>
            <a:chOff x="8382545" y="3947271"/>
            <a:chExt cx="3199309" cy="247694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EB1E1DD-1CD1-10FC-D4AA-C1AFD8EA99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791"/>
            <a:stretch/>
          </p:blipFill>
          <p:spPr>
            <a:xfrm>
              <a:off x="8382545" y="3947271"/>
              <a:ext cx="3199309" cy="247694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75A524E-2611-A4D3-D7A2-3466B2CE44DF}"/>
                </a:ext>
              </a:extLst>
            </p:cNvPr>
            <p:cNvSpPr txBox="1"/>
            <p:nvPr/>
          </p:nvSpPr>
          <p:spPr>
            <a:xfrm>
              <a:off x="10490716" y="5728412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DB1AA4-EDE2-83C1-7B40-C33B6CC55E99}"/>
                </a:ext>
              </a:extLst>
            </p:cNvPr>
            <p:cNvSpPr txBox="1"/>
            <p:nvPr/>
          </p:nvSpPr>
          <p:spPr>
            <a:xfrm>
              <a:off x="9631947" y="5507697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585F28-6CC3-814A-C567-B4A3FAD441C7}"/>
                </a:ext>
              </a:extLst>
            </p:cNvPr>
            <p:cNvSpPr txBox="1"/>
            <p:nvPr/>
          </p:nvSpPr>
          <p:spPr>
            <a:xfrm>
              <a:off x="10331262" y="4722599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7A41320-D483-A04E-1B12-5EE753FE5C63}"/>
                </a:ext>
              </a:extLst>
            </p:cNvPr>
            <p:cNvSpPr txBox="1"/>
            <p:nvPr/>
          </p:nvSpPr>
          <p:spPr>
            <a:xfrm>
              <a:off x="10426699" y="4417954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088E63-B629-0FF1-A742-F5E1DB61B00E}"/>
                </a:ext>
              </a:extLst>
            </p:cNvPr>
            <p:cNvSpPr txBox="1"/>
            <p:nvPr/>
          </p:nvSpPr>
          <p:spPr>
            <a:xfrm>
              <a:off x="10417174" y="3997982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F871FE-CA59-444E-8519-7BA4DD9337FC}"/>
              </a:ext>
            </a:extLst>
          </p:cNvPr>
          <p:cNvGrpSpPr/>
          <p:nvPr/>
        </p:nvGrpSpPr>
        <p:grpSpPr>
          <a:xfrm>
            <a:off x="8566216" y="1023798"/>
            <a:ext cx="3569913" cy="2741325"/>
            <a:chOff x="8295624" y="1070843"/>
            <a:chExt cx="3569913" cy="27413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AF75BBE-486D-CA3F-B2E2-FFDEC3EBD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4733" y="1070843"/>
              <a:ext cx="3490804" cy="27124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4A2A5F-F3B3-6FCE-773C-7562A96244CB}"/>
                </a:ext>
              </a:extLst>
            </p:cNvPr>
            <p:cNvSpPr txBox="1"/>
            <p:nvPr/>
          </p:nvSpPr>
          <p:spPr>
            <a:xfrm rot="16200000">
              <a:off x="7309241" y="2165617"/>
              <a:ext cx="224976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AlCl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 Concentration [mM]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673AB29-C9A5-0FD4-88D6-C879F9DD4A4C}"/>
                </a:ext>
              </a:extLst>
            </p:cNvPr>
            <p:cNvSpPr txBox="1"/>
            <p:nvPr/>
          </p:nvSpPr>
          <p:spPr>
            <a:xfrm>
              <a:off x="8998737" y="3535169"/>
              <a:ext cx="252577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SLE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S Concentration [mM]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7B7CA7D-0A9A-A2CB-FD5E-B927105CA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236" y="4443781"/>
            <a:ext cx="1582857" cy="170540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BBF1990-1DD2-E8EE-1F1B-9A6C4406AB60}"/>
              </a:ext>
            </a:extLst>
          </p:cNvPr>
          <p:cNvSpPr txBox="1"/>
          <p:nvPr/>
        </p:nvSpPr>
        <p:spPr>
          <a:xfrm>
            <a:off x="224958" y="5424472"/>
            <a:ext cx="66103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Next project will study the attractive force between interacting brushes in multivalent solutions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Equations need to include ion fluctuations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Computational efficiency for solving Green’s function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FEADF5-958A-285F-C99D-E589855C586F}"/>
              </a:ext>
            </a:extLst>
          </p:cNvPr>
          <p:cNvGrpSpPr/>
          <p:nvPr/>
        </p:nvGrpSpPr>
        <p:grpSpPr>
          <a:xfrm>
            <a:off x="6593244" y="2858663"/>
            <a:ext cx="1664980" cy="307777"/>
            <a:chOff x="3648470" y="2976339"/>
            <a:chExt cx="1975612" cy="36519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7C8D8A1-B1A1-6588-8565-49D1E71AA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48470" y="3049860"/>
              <a:ext cx="515528" cy="23485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B5750F-EA1B-33B6-F64D-2308B2344219}"/>
                </a:ext>
              </a:extLst>
            </p:cNvPr>
            <p:cNvSpPr txBox="1"/>
            <p:nvPr/>
          </p:nvSpPr>
          <p:spPr>
            <a:xfrm>
              <a:off x="4163998" y="2976339"/>
              <a:ext cx="1460084" cy="365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Permittivity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0722B18-FF24-6755-BB88-E912183F89E2}"/>
              </a:ext>
            </a:extLst>
          </p:cNvPr>
          <p:cNvSpPr txBox="1"/>
          <p:nvPr/>
        </p:nvSpPr>
        <p:spPr>
          <a:xfrm>
            <a:off x="207423" y="3448321"/>
            <a:ext cx="6236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The “modified PB equation” contains ion self energy, which describes the energy of charge fluctuations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7A9D3C3-5A13-D1B8-27CF-E5A50462B6F2}"/>
              </a:ext>
            </a:extLst>
          </p:cNvPr>
          <p:cNvGrpSpPr/>
          <p:nvPr/>
        </p:nvGrpSpPr>
        <p:grpSpPr>
          <a:xfrm>
            <a:off x="224958" y="2222165"/>
            <a:ext cx="8016816" cy="1082900"/>
            <a:chOff x="220368" y="2175217"/>
            <a:chExt cx="8016816" cy="1082900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22474AA2-C23D-0776-B15D-1A26A0146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02054" y="2751497"/>
              <a:ext cx="2999007" cy="50662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B455954-11DA-0859-E98B-81249FF30D00}"/>
                </a:ext>
              </a:extLst>
            </p:cNvPr>
            <p:cNvSpPr txBox="1"/>
            <p:nvPr/>
          </p:nvSpPr>
          <p:spPr>
            <a:xfrm>
              <a:off x="220368" y="2175217"/>
              <a:ext cx="78602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Ion fluctuations are needed to consider inhomogeneous dielectric media and specific ion effects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C7DC1A5-6AB9-3AC6-2D49-988FF9E3AB41}"/>
                </a:ext>
              </a:extLst>
            </p:cNvPr>
            <p:cNvSpPr txBox="1"/>
            <p:nvPr/>
          </p:nvSpPr>
          <p:spPr>
            <a:xfrm>
              <a:off x="677983" y="2866027"/>
              <a:ext cx="18835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distribution: 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1AD4845-7BF1-D69C-7B1D-851D408F8593}"/>
                </a:ext>
              </a:extLst>
            </p:cNvPr>
            <p:cNvGrpSpPr/>
            <p:nvPr/>
          </p:nvGrpSpPr>
          <p:grpSpPr>
            <a:xfrm>
              <a:off x="6770497" y="2525208"/>
              <a:ext cx="1466687" cy="307777"/>
              <a:chOff x="3902379" y="2365846"/>
              <a:chExt cx="1940280" cy="407157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305CCC8-1EAB-F056-9053-E37BFEEE9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02379" y="2547062"/>
                <a:ext cx="314064" cy="115021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C8FF44-03E1-EC55-7098-2B35C68ABF18}"/>
                  </a:ext>
                </a:extLst>
              </p:cNvPr>
              <p:cNvSpPr txBox="1"/>
              <p:nvPr/>
            </p:nvSpPr>
            <p:spPr>
              <a:xfrm>
                <a:off x="4220125" y="2365846"/>
                <a:ext cx="1622534" cy="407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Ion radius</a:t>
                </a: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444DA55-EC84-9886-2D12-C60BFE7B8511}"/>
              </a:ext>
            </a:extLst>
          </p:cNvPr>
          <p:cNvGrpSpPr/>
          <p:nvPr/>
        </p:nvGrpSpPr>
        <p:grpSpPr>
          <a:xfrm>
            <a:off x="809747" y="4126047"/>
            <a:ext cx="3387603" cy="244237"/>
            <a:chOff x="6032728" y="3634883"/>
            <a:chExt cx="3043263" cy="235884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1581C8DB-5D1B-1FDB-131C-79C5E23FB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32728" y="3650056"/>
              <a:ext cx="3024213" cy="220711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9DE5BBA-8DF3-9238-8991-9B3474E72082}"/>
                </a:ext>
              </a:extLst>
            </p:cNvPr>
            <p:cNvSpPr/>
            <p:nvPr/>
          </p:nvSpPr>
          <p:spPr>
            <a:xfrm>
              <a:off x="8882442" y="3634883"/>
              <a:ext cx="193549" cy="15631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D05BC9C-8011-158C-6296-91939E9E99F7}"/>
              </a:ext>
            </a:extLst>
          </p:cNvPr>
          <p:cNvGrpSpPr/>
          <p:nvPr/>
        </p:nvGrpSpPr>
        <p:grpSpPr>
          <a:xfrm>
            <a:off x="893721" y="4486064"/>
            <a:ext cx="4561824" cy="810417"/>
            <a:chOff x="960138" y="4168599"/>
            <a:chExt cx="4561824" cy="810417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7E31572-0274-034E-6E57-7A7FF216A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7491" y="4168599"/>
              <a:ext cx="4534471" cy="426992"/>
            </a:xfrm>
            <a:prstGeom prst="rect">
              <a:avLst/>
            </a:prstGeom>
          </p:spPr>
        </p:pic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25AC3E1-ECED-97F3-3210-D8C80A2ACB4E}"/>
                </a:ext>
              </a:extLst>
            </p:cNvPr>
            <p:cNvSpPr/>
            <p:nvPr/>
          </p:nvSpPr>
          <p:spPr>
            <a:xfrm>
              <a:off x="987491" y="4225775"/>
              <a:ext cx="228600" cy="31263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A56E3B2-3910-621C-833D-2BC21F30A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0138" y="4717045"/>
              <a:ext cx="4297662" cy="21911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9AE859-7348-8544-EA77-3C8FF375A36C}"/>
                </a:ext>
              </a:extLst>
            </p:cNvPr>
            <p:cNvSpPr/>
            <p:nvPr/>
          </p:nvSpPr>
          <p:spPr>
            <a:xfrm>
              <a:off x="2994669" y="4666377"/>
              <a:ext cx="228600" cy="31263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98044F-9F48-FB90-3609-34E566E95AAC}"/>
              </a:ext>
            </a:extLst>
          </p:cNvPr>
          <p:cNvGrpSpPr/>
          <p:nvPr/>
        </p:nvGrpSpPr>
        <p:grpSpPr>
          <a:xfrm>
            <a:off x="6378331" y="3166440"/>
            <a:ext cx="2204334" cy="307777"/>
            <a:chOff x="7986268" y="3037077"/>
            <a:chExt cx="2204334" cy="30777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FC5BDDA-6902-7407-3450-52F9771CF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986268" y="3085659"/>
              <a:ext cx="657225" cy="21730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D5D306-809A-4F59-996D-4D415217ACB6}"/>
                </a:ext>
              </a:extLst>
            </p:cNvPr>
            <p:cNvSpPr txBox="1"/>
            <p:nvPr/>
          </p:nvSpPr>
          <p:spPr>
            <a:xfrm>
              <a:off x="8658955" y="3037077"/>
              <a:ext cx="1531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self energy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6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8A8CEA4-A227-2D24-3DCF-1F90931042B5}"/>
              </a:ext>
            </a:extLst>
          </p:cNvPr>
          <p:cNvGrpSpPr/>
          <p:nvPr/>
        </p:nvGrpSpPr>
        <p:grpSpPr>
          <a:xfrm>
            <a:off x="6409977" y="4449964"/>
            <a:ext cx="5677692" cy="2144755"/>
            <a:chOff x="6514308" y="4211595"/>
            <a:chExt cx="5677692" cy="214475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806C428-D3A5-6DA8-D3EB-0082C997C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4308" y="4211595"/>
              <a:ext cx="5677692" cy="210531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840300B-3C11-A3A7-7081-C536BD3402B0}"/>
                </a:ext>
              </a:extLst>
            </p:cNvPr>
            <p:cNvSpPr/>
            <p:nvPr/>
          </p:nvSpPr>
          <p:spPr>
            <a:xfrm>
              <a:off x="7372349" y="4211595"/>
              <a:ext cx="576746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A7F0823-B028-D503-D31F-B90077CF5886}"/>
                </a:ext>
              </a:extLst>
            </p:cNvPr>
            <p:cNvSpPr/>
            <p:nvPr/>
          </p:nvSpPr>
          <p:spPr>
            <a:xfrm>
              <a:off x="7372348" y="4953000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A2CCC6-9A6A-4EFE-46E3-1901FE3AD860}"/>
                </a:ext>
              </a:extLst>
            </p:cNvPr>
            <p:cNvSpPr/>
            <p:nvPr/>
          </p:nvSpPr>
          <p:spPr>
            <a:xfrm>
              <a:off x="9782173" y="4893551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66FCAA4-5D25-EBE7-9462-BC7AACD88C42}"/>
                </a:ext>
              </a:extLst>
            </p:cNvPr>
            <p:cNvSpPr/>
            <p:nvPr/>
          </p:nvSpPr>
          <p:spPr>
            <a:xfrm>
              <a:off x="10582274" y="4228346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6FFBE5-A42E-EA4F-FDA5-64544FF57DFB}"/>
                </a:ext>
              </a:extLst>
            </p:cNvPr>
            <p:cNvSpPr/>
            <p:nvPr/>
          </p:nvSpPr>
          <p:spPr>
            <a:xfrm>
              <a:off x="9205426" y="5614945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Future Work — Effect of neurofilament mixtures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FF4FBB-84CA-D2EE-9345-9CC7C4F213F9}"/>
              </a:ext>
            </a:extLst>
          </p:cNvPr>
          <p:cNvSpPr txBox="1"/>
          <p:nvPr/>
        </p:nvSpPr>
        <p:spPr>
          <a:xfrm>
            <a:off x="167099" y="4506680"/>
            <a:ext cx="652010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Theory is modified to consider mixtures of L/M/H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As for NFH results, SCFT provides experimentally inaccessible </a:t>
            </a:r>
            <a:r>
              <a:rPr lang="en-US" sz="1600" b="1" dirty="0">
                <a:latin typeface="Lucida grande" panose="020B0502040204020203"/>
              </a:rPr>
              <a:t>polymer profiles and structure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Future contributions include </a:t>
            </a:r>
            <a:r>
              <a:rPr lang="en-US" sz="1600" b="1" dirty="0">
                <a:latin typeface="Lucida grande" panose="020B0502040204020203"/>
              </a:rPr>
              <a:t>ternary phase diagrams</a:t>
            </a:r>
            <a:r>
              <a:rPr lang="en-US" sz="1600" dirty="0">
                <a:latin typeface="Lucida grande" panose="020B0502040204020203"/>
              </a:rPr>
              <a:t> and the </a:t>
            </a:r>
            <a:r>
              <a:rPr lang="en-US" sz="1600" b="1" dirty="0">
                <a:latin typeface="Lucida grande" panose="020B0502040204020203"/>
              </a:rPr>
              <a:t>role of sequences </a:t>
            </a:r>
            <a:r>
              <a:rPr lang="en-US" sz="1600" dirty="0">
                <a:latin typeface="Lucida grande" panose="020B0502040204020203"/>
              </a:rPr>
              <a:t>on overall neurofilament structure and response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F46C97-AF1A-7C80-9857-AC6F4B796638}"/>
              </a:ext>
            </a:extLst>
          </p:cNvPr>
          <p:cNvGrpSpPr/>
          <p:nvPr/>
        </p:nvGrpSpPr>
        <p:grpSpPr>
          <a:xfrm>
            <a:off x="1130639" y="2346347"/>
            <a:ext cx="5190402" cy="1653413"/>
            <a:chOff x="2296144" y="1879635"/>
            <a:chExt cx="5085349" cy="1619948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73FDFD45-C3DF-B1B7-12CC-914DF06853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2428247"/>
              <a:ext cx="3660140" cy="466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38D82213-299C-270B-B4D4-508E8CD454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1928686"/>
              <a:ext cx="3660140" cy="466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9B9AF33F-49F7-8805-3F25-3EF81B8CB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7158" y="2943718"/>
              <a:ext cx="3593468" cy="55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D08436-E335-AB88-9FB6-DA6C36008A76}"/>
                </a:ext>
              </a:extLst>
            </p:cNvPr>
            <p:cNvSpPr txBox="1"/>
            <p:nvPr/>
          </p:nvSpPr>
          <p:spPr>
            <a:xfrm>
              <a:off x="2609022" y="1992619"/>
              <a:ext cx="1088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Light (L)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AEA6D7-A27D-2A31-E670-3D7E5EF31D81}"/>
                </a:ext>
              </a:extLst>
            </p:cNvPr>
            <p:cNvSpPr txBox="1"/>
            <p:nvPr/>
          </p:nvSpPr>
          <p:spPr>
            <a:xfrm>
              <a:off x="2296144" y="2474776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Medium (M)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C03C3C7-7450-6D45-2E8A-1725669034DF}"/>
                </a:ext>
              </a:extLst>
            </p:cNvPr>
            <p:cNvSpPr txBox="1"/>
            <p:nvPr/>
          </p:nvSpPr>
          <p:spPr>
            <a:xfrm>
              <a:off x="2296144" y="2946630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Heavy (H)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2075813-8197-980D-A6E7-71D1A263E9A1}"/>
                </a:ext>
              </a:extLst>
            </p:cNvPr>
            <p:cNvSpPr/>
            <p:nvPr/>
          </p:nvSpPr>
          <p:spPr>
            <a:xfrm>
              <a:off x="4636467" y="1879635"/>
              <a:ext cx="2735881" cy="4946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       pH = 7.44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3B1F8CE-93F0-D8E3-75F7-C6B582B701D3}"/>
                </a:ext>
              </a:extLst>
            </p:cNvPr>
            <p:cNvSpPr/>
            <p:nvPr/>
          </p:nvSpPr>
          <p:spPr>
            <a:xfrm>
              <a:off x="6373355" y="2320114"/>
              <a:ext cx="989362" cy="5738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1021DEF-57F0-0FB2-D5C0-F1411F7B436D}"/>
              </a:ext>
            </a:extLst>
          </p:cNvPr>
          <p:cNvGrpSpPr/>
          <p:nvPr/>
        </p:nvGrpSpPr>
        <p:grpSpPr>
          <a:xfrm>
            <a:off x="6592350" y="2178077"/>
            <a:ext cx="2504827" cy="2105319"/>
            <a:chOff x="6850264" y="1814598"/>
            <a:chExt cx="2293497" cy="192769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ABEEAC-F06E-50BE-E7CC-BC2CC3289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523"/>
            <a:stretch/>
          </p:blipFill>
          <p:spPr>
            <a:xfrm>
              <a:off x="6989778" y="1916798"/>
              <a:ext cx="2153983" cy="165935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A727BF-1EF8-7F4C-F9E3-99576DB42F2A}"/>
                </a:ext>
              </a:extLst>
            </p:cNvPr>
            <p:cNvSpPr txBox="1"/>
            <p:nvPr/>
          </p:nvSpPr>
          <p:spPr>
            <a:xfrm>
              <a:off x="7638605" y="3480683"/>
              <a:ext cx="114953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Length [nm]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CCA9D1-94CB-4244-EE5A-8D7690A9B7CE}"/>
                </a:ext>
              </a:extLst>
            </p:cNvPr>
            <p:cNvSpPr txBox="1"/>
            <p:nvPr/>
          </p:nvSpPr>
          <p:spPr>
            <a:xfrm rot="16200000">
              <a:off x="6146196" y="2518666"/>
              <a:ext cx="1669745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Polymer Density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F315D65-4D05-FD88-91ED-A22A825E8AA7}"/>
                </a:ext>
              </a:extLst>
            </p:cNvPr>
            <p:cNvSpPr txBox="1"/>
            <p:nvPr/>
          </p:nvSpPr>
          <p:spPr>
            <a:xfrm>
              <a:off x="7665042" y="1948242"/>
              <a:ext cx="1376513" cy="760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200" b="1" dirty="0">
                  <a:latin typeface="Lucida grande" panose="020B0502040204020203"/>
                </a:rPr>
                <a:t>Black:    </a:t>
              </a:r>
              <a:r>
                <a:rPr lang="en-US" sz="1200" dirty="0">
                  <a:latin typeface="Lucida grande" panose="020B0502040204020203"/>
                </a:rPr>
                <a:t>   Overall</a:t>
              </a:r>
              <a:endParaRPr lang="en-US" sz="1200" b="1" dirty="0">
                <a:latin typeface="Lucida grande" panose="020B0502040204020203"/>
              </a:endParaRPr>
            </a:p>
            <a:p>
              <a:pPr algn="l"/>
              <a:r>
                <a:rPr lang="en-US" sz="1200" b="1" dirty="0">
                  <a:latin typeface="Lucida grande" panose="020B0502040204020203"/>
                </a:rPr>
                <a:t>Red</a:t>
              </a:r>
              <a:r>
                <a:rPr lang="en-US" sz="1200" dirty="0">
                  <a:latin typeface="Lucida grande" panose="020B0502040204020203"/>
                </a:rPr>
                <a:t>:          L</a:t>
              </a:r>
            </a:p>
            <a:p>
              <a:pPr algn="l"/>
              <a:r>
                <a:rPr lang="en-US" sz="1200" b="1" dirty="0">
                  <a:latin typeface="Lucida grande" panose="020B0502040204020203"/>
                </a:rPr>
                <a:t>Purple:</a:t>
              </a:r>
              <a:r>
                <a:rPr lang="en-US" sz="1200" dirty="0">
                  <a:latin typeface="Lucida grande" panose="020B0502040204020203"/>
                </a:rPr>
                <a:t>      M</a:t>
              </a:r>
            </a:p>
            <a:p>
              <a:pPr algn="l"/>
              <a:r>
                <a:rPr lang="en-US" sz="1200" b="1" dirty="0">
                  <a:latin typeface="Lucida grande" panose="020B0502040204020203"/>
                </a:rPr>
                <a:t>Blue</a:t>
              </a:r>
              <a:r>
                <a:rPr lang="en-US" sz="1200" dirty="0">
                  <a:latin typeface="Lucida grande" panose="020B0502040204020203"/>
                </a:rPr>
                <a:t>:         H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7B1AD8B-9A8A-E811-998E-2E7813BFC765}"/>
              </a:ext>
            </a:extLst>
          </p:cNvPr>
          <p:cNvSpPr txBox="1"/>
          <p:nvPr/>
        </p:nvSpPr>
        <p:spPr>
          <a:xfrm>
            <a:off x="197713" y="1136476"/>
            <a:ext cx="1099755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Neurofilaments are mainly composed of 3 chain types (L/M/H), whose composition is strictly regulated during development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Sidearms have evolved into considerably different sequences</a:t>
            </a:r>
          </a:p>
        </p:txBody>
      </p:sp>
    </p:spTree>
    <p:extLst>
      <p:ext uri="{BB962C8B-B14F-4D97-AF65-F5344CB8AC3E}">
        <p14:creationId xmlns:p14="http://schemas.microsoft.com/office/powerpoint/2010/main" val="346390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07614" y="2297184"/>
            <a:ext cx="33549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Multi-layered conformations are caused by the balance of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 (repulsion)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Hydrophobicity and elasticity (attraction)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4764" y="4723030"/>
            <a:ext cx="28660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Chains stay within one layer to minimize overall elastic penalty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Subsequent layers are “grafted upon” previous 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98975" y="5135855"/>
            <a:ext cx="32930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dramatic collapse of the NFH brush is due to cooperative effects specific to a dilute layer coexisting with condensed layers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798739" y="2443773"/>
            <a:ext cx="3581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SCFT-generated reflectivity spectra should facilitate experimental evidence of multi-peaked conformations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395402" y="1744336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an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2623056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Surface Force Apparatus</a:t>
                </a:r>
                <a:endParaRPr lang="en-US" sz="1600" dirty="0">
                  <a:hlinkClick r:id="rId5" action="ppaction://hlinksldjump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 err="1">
                    <a:hlinkClick r:id="rId5" action="ppaction://hlinksldjump"/>
                  </a:rPr>
                  <a:t>SFBox</a:t>
                </a:r>
                <a:r>
                  <a:rPr lang="en-US" sz="1600" dirty="0">
                    <a:hlinkClick r:id="rId5" action="ppaction://hlinksldjump"/>
                  </a:rPr>
                  <a:t>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9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Hubbard-</a:t>
                </a:r>
                <a:r>
                  <a:rPr lang="en-US" sz="1600" dirty="0" err="1">
                    <a:hlinkClick r:id="rId10" action="ppaction://hlinksldjump"/>
                  </a:rPr>
                  <a:t>Stratonovich</a:t>
                </a:r>
                <a:r>
                  <a:rPr lang="en-US" sz="1600" dirty="0">
                    <a:hlinkClick r:id="rId10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1" action="ppaction://hlinksldjump"/>
                  </a:rPr>
                  <a:t> derivation</a:t>
                </a:r>
                <a:endParaRPr lang="en-US" sz="1600" b="1" dirty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>
                    <a:hlinkClick r:id="rId13" action="ppaction://hlinksldjump"/>
                  </a:rPr>
                  <a:t>a040 video</a:t>
                </a:r>
                <a:endParaRPr lang="en-US" sz="20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5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6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6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6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  <a:blipFill>
                <a:blip r:embed="rId17"/>
                <a:stretch>
                  <a:fillRect l="-671" t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046B9-35CF-7CE5-6A76-A1F272F052A1}"/>
              </a:ext>
            </a:extLst>
          </p:cNvPr>
          <p:cNvSpPr txBox="1"/>
          <p:nvPr/>
        </p:nvSpPr>
        <p:spPr>
          <a:xfrm>
            <a:off x="9446622" y="1081157"/>
            <a:ext cx="2545081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>
                <a:latin typeface="Lucida grande" panose="020B0502040204020203"/>
              </a:rPr>
              <a:t>Presentation Outlines: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8" action="ppaction://hlinksldjump"/>
              </a:rPr>
              <a:t>Title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9" action="ppaction://hlinksldjump"/>
              </a:rPr>
              <a:t>Model and Theory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0" action="ppaction://hlinksldjump"/>
              </a:rPr>
              <a:t>Systematic Study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1" action="ppaction://hlinksldjump"/>
              </a:rPr>
              <a:t>Reflectivity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2" action="ppaction://hlinksldjump"/>
              </a:rPr>
              <a:t>NFH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3" action="ppaction://hlinksldjump"/>
              </a:rPr>
              <a:t>Summary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4" action="ppaction://hlinksldjump"/>
              </a:rPr>
              <a:t>Future Work</a:t>
            </a:r>
            <a:endParaRPr lang="en-US" sz="1600" dirty="0"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8D48-07A8-FB8A-E817-CFA98ADE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Force Apparatus (SFA)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81E0A3-592C-2E1A-DB2C-E6ADF6F9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 dirty="0"/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CF08F99D-05BE-F54C-EF29-B64681583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99" y="1560152"/>
            <a:ext cx="4412116" cy="417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F68ABF-65FD-32EC-CD60-2F2A56840F81}"/>
              </a:ext>
            </a:extLst>
          </p:cNvPr>
          <p:cNvSpPr/>
          <p:nvPr/>
        </p:nvSpPr>
        <p:spPr>
          <a:xfrm>
            <a:off x="1247684" y="1942012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DB67A-00D4-C72B-39E4-55CEBEE2AC6D}"/>
              </a:ext>
            </a:extLst>
          </p:cNvPr>
          <p:cNvSpPr/>
          <p:nvPr/>
        </p:nvSpPr>
        <p:spPr>
          <a:xfrm>
            <a:off x="955947" y="2821008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483834-3210-5FD2-3496-093452117420}"/>
              </a:ext>
            </a:extLst>
          </p:cNvPr>
          <p:cNvSpPr/>
          <p:nvPr/>
        </p:nvSpPr>
        <p:spPr>
          <a:xfrm>
            <a:off x="3659957" y="2680934"/>
            <a:ext cx="125167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073A04-4152-C4FD-0657-4A6140555807}"/>
              </a:ext>
            </a:extLst>
          </p:cNvPr>
          <p:cNvSpPr/>
          <p:nvPr/>
        </p:nvSpPr>
        <p:spPr>
          <a:xfrm>
            <a:off x="1522003" y="2338135"/>
            <a:ext cx="119071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8A3AC7-4F67-8D72-2D18-78A9EE01CF92}"/>
              </a:ext>
            </a:extLst>
          </p:cNvPr>
          <p:cNvSpPr txBox="1"/>
          <p:nvPr/>
        </p:nvSpPr>
        <p:spPr>
          <a:xfrm>
            <a:off x="5712049" y="2490281"/>
            <a:ext cx="606116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(D) is calculated using a spectrometer, which generates Fringes of Equal Chromatic Order (FECO)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Mirrors allow only wavelengths that form standing waves between to constructively interfere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is measured by relating FECO wavelength to that from mica in contact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78D450-6B98-B836-A8B5-8857F3D7359B}"/>
              </a:ext>
            </a:extLst>
          </p:cNvPr>
          <p:cNvSpPr txBox="1"/>
          <p:nvPr/>
        </p:nvSpPr>
        <p:spPr>
          <a:xfrm>
            <a:off x="128451" y="6457890"/>
            <a:ext cx="7759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</a:rPr>
              <a:t>Lowrey, D. D., </a:t>
            </a:r>
            <a:r>
              <a:rPr lang="en-US" sz="1000" dirty="0" err="1">
                <a:effectLst/>
              </a:rPr>
              <a:t>Tasaka</a:t>
            </a:r>
            <a:r>
              <a:rPr lang="en-US" sz="1000" dirty="0">
                <a:effectLst/>
              </a:rPr>
              <a:t>, K., </a:t>
            </a:r>
            <a:r>
              <a:rPr lang="en-US" sz="1000" dirty="0" err="1">
                <a:effectLst/>
              </a:rPr>
              <a:t>Kindt</a:t>
            </a:r>
            <a:r>
              <a:rPr lang="en-US" sz="1000" dirty="0">
                <a:effectLst/>
              </a:rPr>
              <a:t>, J. H., </a:t>
            </a:r>
            <a:r>
              <a:rPr lang="en-US" sz="1000" dirty="0" err="1">
                <a:effectLst/>
              </a:rPr>
              <a:t>Banquy</a:t>
            </a:r>
            <a:r>
              <a:rPr lang="en-US" sz="1000" dirty="0">
                <a:effectLst/>
              </a:rPr>
              <a:t>, X., </a:t>
            </a:r>
            <a:r>
              <a:rPr lang="en-US" sz="1000" dirty="0" err="1">
                <a:effectLst/>
              </a:rPr>
              <a:t>Belman</a:t>
            </a:r>
            <a:r>
              <a:rPr lang="en-US" sz="1000" dirty="0">
                <a:effectLst/>
              </a:rPr>
              <a:t>, N., Min, Y., </a:t>
            </a:r>
            <a:r>
              <a:rPr lang="en-US" sz="1000" dirty="0" err="1">
                <a:effectLst/>
              </a:rPr>
              <a:t>Pesika</a:t>
            </a:r>
            <a:r>
              <a:rPr lang="en-US" sz="1000" dirty="0">
                <a:effectLst/>
              </a:rPr>
              <a:t>, N. S., </a:t>
            </a:r>
            <a:r>
              <a:rPr lang="en-US" sz="1000" dirty="0" err="1">
                <a:effectLst/>
              </a:rPr>
              <a:t>Mordukhovich</a:t>
            </a:r>
            <a:r>
              <a:rPr lang="en-US" sz="1000" dirty="0">
                <a:effectLst/>
              </a:rPr>
              <a:t>, G., &amp; </a:t>
            </a:r>
            <a:r>
              <a:rPr lang="en-US" sz="1000" dirty="0" err="1">
                <a:effectLst/>
              </a:rPr>
              <a:t>Israelachvili</a:t>
            </a:r>
            <a:r>
              <a:rPr lang="en-US" sz="1000" dirty="0">
                <a:effectLst/>
              </a:rPr>
              <a:t>, J. N. (2011). High-Speed Friction Measurements Using a Modified Surface Forces Apparatus. </a:t>
            </a:r>
            <a:r>
              <a:rPr lang="en-US" sz="1000" i="1" dirty="0">
                <a:effectLst/>
              </a:rPr>
              <a:t>Tribology Letters</a:t>
            </a:r>
            <a:r>
              <a:rPr lang="en-US" sz="1000" dirty="0">
                <a:effectLst/>
              </a:rPr>
              <a:t>, </a:t>
            </a:r>
            <a:r>
              <a:rPr lang="en-US" sz="1000" i="1" dirty="0">
                <a:effectLst/>
              </a:rPr>
              <a:t>42</a:t>
            </a:r>
            <a:r>
              <a:rPr lang="en-US" sz="1000" dirty="0">
                <a:effectLst/>
              </a:rPr>
              <a:t>(1), 117–127. </a:t>
            </a:r>
            <a:r>
              <a:rPr lang="en-US" sz="1000" dirty="0">
                <a:effectLst/>
                <a:hlinkClick r:id="rId3"/>
              </a:rPr>
              <a:t>https://doi.org/10.1007/s11249-011-9746-1</a:t>
            </a: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22329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sz="4000" dirty="0">
                <a:latin typeface="Lucida Grande" panose="020B0502040204020203"/>
                <a:cs typeface="Helvetica" panose="020B0604020202020204" pitchFamily="34" charset="0"/>
              </a:rPr>
              <a:t>Previous Theories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3</a:t>
            </a:fld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152435"/>
            <a:ext cx="427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Flory scaling – 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, Alexander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3114" y="4810456"/>
            <a:ext cx="593873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Drawbacks: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Elasticity is inaccurately considered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Effects from multivalent ions cannot be captured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984" y="3121050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592" y="1927636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852" y="2291028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475802" y="1862774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91922" y="2456159"/>
            <a:ext cx="18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91922" y="3298408"/>
            <a:ext cx="18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6938431" y="1170739"/>
            <a:ext cx="471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Lattice-constrained </a:t>
            </a:r>
            <a:r>
              <a:rPr lang="en-US" sz="1600" dirty="0" err="1">
                <a:latin typeface="Lucida grande" panose="020B0502040204020203"/>
              </a:rPr>
              <a:t>Scheutjens</a:t>
            </a:r>
            <a:r>
              <a:rPr lang="en-US" sz="1600" dirty="0">
                <a:latin typeface="Lucida grande" panose="020B0502040204020203"/>
              </a:rPr>
              <a:t>-Fleer SCFT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78459" y="3894897"/>
            <a:ext cx="3413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(Rubinstein, Colby, </a:t>
            </a:r>
            <a:r>
              <a:rPr lang="en-US" sz="1100" i="1" dirty="0">
                <a:latin typeface="Lucida grande" panose="020B0502040204020203"/>
              </a:rPr>
              <a:t>Oxford Univ. Press,</a:t>
            </a:r>
            <a:r>
              <a:rPr lang="en-US" sz="1100" dirty="0">
                <a:latin typeface="Lucida grande" panose="020B0502040204020203"/>
              </a:rPr>
              <a:t> 2003)</a:t>
            </a:r>
            <a:endParaRPr lang="en-US" sz="11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1F82D68-0AA3-6984-4514-CAA139EE41A8}"/>
              </a:ext>
            </a:extLst>
          </p:cNvPr>
          <p:cNvGrpSpPr/>
          <p:nvPr/>
        </p:nvGrpSpPr>
        <p:grpSpPr>
          <a:xfrm>
            <a:off x="6135798" y="4237823"/>
            <a:ext cx="4866460" cy="2536453"/>
            <a:chOff x="3072328" y="4117418"/>
            <a:chExt cx="4866460" cy="25364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BCFAD07-9769-D2DE-7DBB-37E88D7E7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791"/>
            <a:stretch/>
          </p:blipFill>
          <p:spPr>
            <a:xfrm>
              <a:off x="3072328" y="4117418"/>
              <a:ext cx="3199309" cy="247694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EF5703-7D26-84DB-73BB-D431485BD242}"/>
                </a:ext>
              </a:extLst>
            </p:cNvPr>
            <p:cNvSpPr txBox="1"/>
            <p:nvPr/>
          </p:nvSpPr>
          <p:spPr>
            <a:xfrm>
              <a:off x="5843143" y="6392261"/>
              <a:ext cx="209564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Lucida grande" panose="020B0502040204020203"/>
                </a:rPr>
                <a:t>(Yu et al., </a:t>
              </a:r>
              <a:r>
                <a:rPr lang="en-US" sz="1100" i="1" dirty="0">
                  <a:latin typeface="Lucida grande" panose="020B0502040204020203"/>
                </a:rPr>
                <a:t>Science</a:t>
              </a:r>
              <a:r>
                <a:rPr lang="en-US" sz="1100" dirty="0">
                  <a:latin typeface="Lucida grande" panose="020B0502040204020203"/>
                </a:rPr>
                <a:t>, 2018)</a:t>
              </a:r>
              <a:endParaRPr lang="en-US" sz="11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66F6B4-9535-DBA7-3CAB-F66DB379F287}"/>
                </a:ext>
              </a:extLst>
            </p:cNvPr>
            <p:cNvSpPr txBox="1"/>
            <p:nvPr/>
          </p:nvSpPr>
          <p:spPr>
            <a:xfrm>
              <a:off x="5180499" y="5898559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FDE3B1-1067-AE4C-9C33-723EE12A6C0D}"/>
                </a:ext>
              </a:extLst>
            </p:cNvPr>
            <p:cNvSpPr txBox="1"/>
            <p:nvPr/>
          </p:nvSpPr>
          <p:spPr>
            <a:xfrm>
              <a:off x="4321730" y="5677844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AC07C0-13F4-B6A4-5A9F-74428FDDF8FE}"/>
                </a:ext>
              </a:extLst>
            </p:cNvPr>
            <p:cNvSpPr txBox="1"/>
            <p:nvPr/>
          </p:nvSpPr>
          <p:spPr>
            <a:xfrm>
              <a:off x="5021045" y="4892746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CB1F05-6565-7BD6-F4B3-8FD43DE54510}"/>
                </a:ext>
              </a:extLst>
            </p:cNvPr>
            <p:cNvSpPr txBox="1"/>
            <p:nvPr/>
          </p:nvSpPr>
          <p:spPr>
            <a:xfrm>
              <a:off x="5116482" y="4588101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3039D0-87CF-BEAB-D51D-876B7F26A904}"/>
                </a:ext>
              </a:extLst>
            </p:cNvPr>
            <p:cNvSpPr txBox="1"/>
            <p:nvPr/>
          </p:nvSpPr>
          <p:spPr>
            <a:xfrm>
              <a:off x="5126007" y="4168129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1D07D3-9F21-8E48-2C43-9F23815BAAAB}"/>
              </a:ext>
            </a:extLst>
          </p:cNvPr>
          <p:cNvGrpSpPr/>
          <p:nvPr/>
        </p:nvGrpSpPr>
        <p:grpSpPr>
          <a:xfrm>
            <a:off x="456615" y="1642837"/>
            <a:ext cx="1873093" cy="2286644"/>
            <a:chOff x="378156" y="1380441"/>
            <a:chExt cx="1873093" cy="22866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766"/>
            <a:stretch/>
          </p:blipFill>
          <p:spPr>
            <a:xfrm>
              <a:off x="378156" y="1454890"/>
              <a:ext cx="1873093" cy="221219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54D572-88BD-4257-DDEA-D85CB1CD2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743" y="1767326"/>
              <a:ext cx="196862" cy="15406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DBFA05F-6DE7-A6D6-AD74-083B5FE4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7923" y="3390323"/>
              <a:ext cx="201752" cy="15691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C1F698C-CD75-8F2A-E0C5-76CBB065F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8973" y="1380441"/>
              <a:ext cx="100267" cy="18998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7F62F0-93E6-2F88-3727-C0698E891A22}"/>
              </a:ext>
            </a:extLst>
          </p:cNvPr>
          <p:cNvGrpSpPr/>
          <p:nvPr/>
        </p:nvGrpSpPr>
        <p:grpSpPr>
          <a:xfrm>
            <a:off x="3382585" y="3879508"/>
            <a:ext cx="2142886" cy="276999"/>
            <a:chOff x="4657579" y="3676346"/>
            <a:chExt cx="2142886" cy="2769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DC7235-1FDA-7492-739D-89D9CCC3CF66}"/>
                </a:ext>
              </a:extLst>
            </p:cNvPr>
            <p:cNvSpPr txBox="1"/>
            <p:nvPr/>
          </p:nvSpPr>
          <p:spPr>
            <a:xfrm>
              <a:off x="4858051" y="3676346"/>
              <a:ext cx="1942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Kuhn monomer length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D9ED7A0-A6FA-E85C-B7D1-DDEBEAD3B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57579" y="3724378"/>
              <a:ext cx="200472" cy="155923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D70BA11-9552-DF2C-2217-97363C2352C4}"/>
              </a:ext>
            </a:extLst>
          </p:cNvPr>
          <p:cNvGrpSpPr/>
          <p:nvPr/>
        </p:nvGrpSpPr>
        <p:grpSpPr>
          <a:xfrm>
            <a:off x="8357999" y="1726962"/>
            <a:ext cx="2043993" cy="1944679"/>
            <a:chOff x="7602111" y="1558511"/>
            <a:chExt cx="2380089" cy="2264445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D4A9D-8D14-EBEA-5971-811EC732F3BB}"/>
                </a:ext>
              </a:extLst>
            </p:cNvPr>
            <p:cNvCxnSpPr/>
            <p:nvPr/>
          </p:nvCxnSpPr>
          <p:spPr>
            <a:xfrm>
              <a:off x="7764036" y="184435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6168A10-06F8-1F58-7C65-5F40A2D21D7B}"/>
                </a:ext>
              </a:extLst>
            </p:cNvPr>
            <p:cNvCxnSpPr/>
            <p:nvPr/>
          </p:nvCxnSpPr>
          <p:spPr>
            <a:xfrm>
              <a:off x="7764036" y="2193763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8FE0317-BB0E-82C8-4C84-FDD0D994DA89}"/>
                </a:ext>
              </a:extLst>
            </p:cNvPr>
            <p:cNvCxnSpPr/>
            <p:nvPr/>
          </p:nvCxnSpPr>
          <p:spPr>
            <a:xfrm>
              <a:off x="7764036" y="2560987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8963277-5E7A-9FFF-BAA9-E931B3C4BE49}"/>
                </a:ext>
              </a:extLst>
            </p:cNvPr>
            <p:cNvCxnSpPr/>
            <p:nvPr/>
          </p:nvCxnSpPr>
          <p:spPr>
            <a:xfrm>
              <a:off x="7764036" y="293020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3FEBC62-0614-0F4C-148B-2EBE4ADD158D}"/>
                </a:ext>
              </a:extLst>
            </p:cNvPr>
            <p:cNvCxnSpPr/>
            <p:nvPr/>
          </p:nvCxnSpPr>
          <p:spPr>
            <a:xfrm>
              <a:off x="7764036" y="3321248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64F2109-9453-1BFB-0FB9-13AE0A201EED}"/>
                </a:ext>
              </a:extLst>
            </p:cNvPr>
            <p:cNvCxnSpPr>
              <a:cxnSpLocks/>
            </p:cNvCxnSpPr>
            <p:nvPr/>
          </p:nvCxnSpPr>
          <p:spPr>
            <a:xfrm>
              <a:off x="8172450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EE774CC-A7B9-5A86-977A-C0C5E9D1813D}"/>
                </a:ext>
              </a:extLst>
            </p:cNvPr>
            <p:cNvCxnSpPr>
              <a:cxnSpLocks/>
            </p:cNvCxnSpPr>
            <p:nvPr/>
          </p:nvCxnSpPr>
          <p:spPr>
            <a:xfrm>
              <a:off x="8601075" y="157042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EFE1641-9959-EFA9-B7B0-05FA67C601A5}"/>
                </a:ext>
              </a:extLst>
            </p:cNvPr>
            <p:cNvCxnSpPr>
              <a:cxnSpLocks/>
            </p:cNvCxnSpPr>
            <p:nvPr/>
          </p:nvCxnSpPr>
          <p:spPr>
            <a:xfrm>
              <a:off x="9029700" y="1570420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F193E45-F3FD-7732-1AEA-B7A38B402139}"/>
                </a:ext>
              </a:extLst>
            </p:cNvPr>
            <p:cNvCxnSpPr>
              <a:cxnSpLocks/>
            </p:cNvCxnSpPr>
            <p:nvPr/>
          </p:nvCxnSpPr>
          <p:spPr>
            <a:xfrm>
              <a:off x="9478256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A329BF2-73C2-0CE1-814D-D5FB3F1F7A1A}"/>
                </a:ext>
              </a:extLst>
            </p:cNvPr>
            <p:cNvSpPr/>
            <p:nvPr/>
          </p:nvSpPr>
          <p:spPr>
            <a:xfrm>
              <a:off x="7857500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2B8D972-ECF5-47A7-03E4-E17AE49113A7}"/>
                </a:ext>
              </a:extLst>
            </p:cNvPr>
            <p:cNvSpPr/>
            <p:nvPr/>
          </p:nvSpPr>
          <p:spPr>
            <a:xfrm>
              <a:off x="8265914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A38135F-7D71-0F8B-A21E-FCED48381D71}"/>
                </a:ext>
              </a:extLst>
            </p:cNvPr>
            <p:cNvSpPr/>
            <p:nvPr/>
          </p:nvSpPr>
          <p:spPr>
            <a:xfrm>
              <a:off x="8265914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0E116B-E541-4C41-6EBF-9608DB4A1C55}"/>
                </a:ext>
              </a:extLst>
            </p:cNvPr>
            <p:cNvSpPr/>
            <p:nvPr/>
          </p:nvSpPr>
          <p:spPr>
            <a:xfrm>
              <a:off x="8694538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1836415-F491-2296-12A7-01643151138E}"/>
                </a:ext>
              </a:extLst>
            </p:cNvPr>
            <p:cNvSpPr/>
            <p:nvPr/>
          </p:nvSpPr>
          <p:spPr>
            <a:xfrm>
              <a:off x="9153340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8BD3C08-F80A-D8E6-7C07-14BAB30294C8}"/>
                </a:ext>
              </a:extLst>
            </p:cNvPr>
            <p:cNvSpPr/>
            <p:nvPr/>
          </p:nvSpPr>
          <p:spPr>
            <a:xfrm>
              <a:off x="9153340" y="2286067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25DA3FC-89DD-1BE7-82C3-BA470A290184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>
              <a:off x="8044844" y="2390533"/>
              <a:ext cx="22107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4331960-28A6-4336-9287-F22B0789CC78}"/>
                </a:ext>
              </a:extLst>
            </p:cNvPr>
            <p:cNvCxnSpPr>
              <a:cxnSpLocks/>
              <a:stCxn id="61" idx="4"/>
              <a:endCxn id="59" idx="0"/>
            </p:cNvCxnSpPr>
            <p:nvPr/>
          </p:nvCxnSpPr>
          <p:spPr>
            <a:xfrm>
              <a:off x="8359586" y="2103911"/>
              <a:ext cx="0" cy="19295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8C493B6-C695-27D1-FCA4-85D93A7F3ED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8453258" y="2010239"/>
              <a:ext cx="24128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E5574EB-3A27-D61D-E07E-DBDC756F7F53}"/>
                </a:ext>
              </a:extLst>
            </p:cNvPr>
            <p:cNvCxnSpPr>
              <a:cxnSpLocks/>
              <a:stCxn id="65" idx="2"/>
              <a:endCxn id="63" idx="6"/>
            </p:cNvCxnSpPr>
            <p:nvPr/>
          </p:nvCxnSpPr>
          <p:spPr>
            <a:xfrm flipH="1">
              <a:off x="8881882" y="2010239"/>
              <a:ext cx="27145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50B12EE-7242-7DF3-B445-59FB1C3BDD25}"/>
                </a:ext>
              </a:extLst>
            </p:cNvPr>
            <p:cNvCxnSpPr>
              <a:cxnSpLocks/>
              <a:stCxn id="67" idx="0"/>
              <a:endCxn id="65" idx="4"/>
            </p:cNvCxnSpPr>
            <p:nvPr/>
          </p:nvCxnSpPr>
          <p:spPr>
            <a:xfrm flipV="1">
              <a:off x="9247013" y="2103911"/>
              <a:ext cx="0" cy="18215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C3E7436-E5CD-CF95-25A5-CD8E11F0538F}"/>
                </a:ext>
              </a:extLst>
            </p:cNvPr>
            <p:cNvCxnSpPr/>
            <p:nvPr/>
          </p:nvCxnSpPr>
          <p:spPr>
            <a:xfrm>
              <a:off x="7660467" y="2397499"/>
              <a:ext cx="20713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EFFCF4-18BA-D1D9-47E2-FAB251628CE2}"/>
                </a:ext>
              </a:extLst>
            </p:cNvPr>
            <p:cNvSpPr/>
            <p:nvPr/>
          </p:nvSpPr>
          <p:spPr>
            <a:xfrm>
              <a:off x="7602111" y="1558511"/>
              <a:ext cx="161925" cy="20134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39C6C4A3-95BC-270B-D553-CC40618F3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47840" y="3652335"/>
              <a:ext cx="220595" cy="165446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2984CFA-96F5-F6A3-7FD3-F80CA042E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66674" y="3652334"/>
              <a:ext cx="227490" cy="16544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26BBC43-C418-7C92-19E9-AD74B33A9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21419" y="3657508"/>
              <a:ext cx="227491" cy="165448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11EDFEE0-0395-08BD-08FA-40F7D46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47148" y="3656356"/>
              <a:ext cx="228685" cy="161425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19516A0-FA2C-CA64-1AFD-7984FA985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574071" y="3652334"/>
              <a:ext cx="227491" cy="165448"/>
            </a:xfrm>
            <a:prstGeom prst="rect">
              <a:avLst/>
            </a:prstGeom>
          </p:spPr>
        </p:pic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D5E77D0C-C7AB-2E1E-E150-8F1739276F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91089" y="4226093"/>
            <a:ext cx="2317056" cy="223142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F4481DA-F60A-31EA-8A91-6CA3F2248915}"/>
              </a:ext>
            </a:extLst>
          </p:cNvPr>
          <p:cNvGrpSpPr/>
          <p:nvPr/>
        </p:nvGrpSpPr>
        <p:grpSpPr>
          <a:xfrm>
            <a:off x="3352749" y="4155408"/>
            <a:ext cx="2351365" cy="276999"/>
            <a:chOff x="3092647" y="4170797"/>
            <a:chExt cx="2351365" cy="2769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417C7B-6735-BEAC-117F-0CAC6A1A6D4C}"/>
                </a:ext>
              </a:extLst>
            </p:cNvPr>
            <p:cNvSpPr txBox="1"/>
            <p:nvPr/>
          </p:nvSpPr>
          <p:spPr>
            <a:xfrm>
              <a:off x="3315386" y="4170797"/>
              <a:ext cx="21286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Scaling exponent, 0.588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F7F4C77-FB2F-44D6-858F-FD25D54FA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092647" y="4259290"/>
              <a:ext cx="230308" cy="1011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9" grpId="0"/>
      <p:bldP spid="20" grpId="0"/>
      <p:bldP spid="21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Particle-to-Field Transform (2) &amp; Qs, </a:t>
            </a:r>
            <a:r>
              <a:rPr lang="en-US" dirty="0" err="1"/>
              <a:t>Qp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28BEF4-F8ED-B4C9-79BD-036AC22F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3" y="1657328"/>
            <a:ext cx="7259063" cy="18671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79" y="3646925"/>
            <a:ext cx="6304421" cy="683155"/>
            <a:chOff x="2787794" y="3834965"/>
            <a:chExt cx="7213060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172830" y="4050825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28667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704850" y="4534792"/>
            <a:ext cx="234339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254002" y="5237320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6832355" y="4630649"/>
            <a:ext cx="329270" cy="33152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943"/>
          <a:stretch/>
        </p:blipFill>
        <p:spPr>
          <a:xfrm>
            <a:off x="847134" y="2375399"/>
            <a:ext cx="6972891" cy="5517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02" y="3159104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2164342" y="6258023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760" y="3522070"/>
            <a:ext cx="1776413" cy="282611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>
            <a:cxnSpLocks/>
          </p:cNvCxnSpPr>
          <p:nvPr/>
        </p:nvCxnSpPr>
        <p:spPr>
          <a:xfrm>
            <a:off x="6095999" y="2799425"/>
            <a:ext cx="2171701" cy="8351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DF33A8D-73D3-F9D5-DC22-E50F37041138}"/>
              </a:ext>
            </a:extLst>
          </p:cNvPr>
          <p:cNvSpPr txBox="1"/>
          <p:nvPr/>
        </p:nvSpPr>
        <p:spPr>
          <a:xfrm>
            <a:off x="7820024" y="1324198"/>
            <a:ext cx="506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“Chain energy” between s1 and s2 in curve 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8258E-F571-A03F-AAE3-DAC8476187E9}"/>
              </a:ext>
            </a:extLst>
          </p:cNvPr>
          <p:cNvSpPr txBox="1"/>
          <p:nvPr/>
        </p:nvSpPr>
        <p:spPr>
          <a:xfrm>
            <a:off x="7820024" y="1813585"/>
            <a:ext cx="4391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“Propagator” from Boltzmann factor and known endpoints of chain end (0) and contour length 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477D9B-A781-AE9F-B871-51E4B9CA5567}"/>
              </a:ext>
            </a:extLst>
          </p:cNvPr>
          <p:cNvCxnSpPr>
            <a:cxnSpLocks/>
          </p:cNvCxnSpPr>
          <p:nvPr/>
        </p:nvCxnSpPr>
        <p:spPr>
          <a:xfrm>
            <a:off x="3216812" y="22606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445DD6-53EA-3D55-1259-BC28616E0E03}"/>
              </a:ext>
            </a:extLst>
          </p:cNvPr>
          <p:cNvCxnSpPr>
            <a:cxnSpLocks/>
          </p:cNvCxnSpPr>
          <p:nvPr/>
        </p:nvCxnSpPr>
        <p:spPr>
          <a:xfrm>
            <a:off x="387296" y="16848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AF275A6-96E9-BE9F-C281-58A7F3B18E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8580" y="3260336"/>
            <a:ext cx="1762890" cy="17802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A43A3C8-B6E2-AF6C-04F6-5C69AE617C8B}"/>
              </a:ext>
            </a:extLst>
          </p:cNvPr>
          <p:cNvSpPr txBox="1"/>
          <p:nvPr/>
        </p:nvSpPr>
        <p:spPr>
          <a:xfrm>
            <a:off x="7820024" y="2502948"/>
            <a:ext cx="1985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Forward propagator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B9B364-8B9A-F33F-9D2E-F5B92A6F0914}"/>
              </a:ext>
            </a:extLst>
          </p:cNvPr>
          <p:cNvCxnSpPr>
            <a:cxnSpLocks/>
          </p:cNvCxnSpPr>
          <p:nvPr/>
        </p:nvCxnSpPr>
        <p:spPr>
          <a:xfrm>
            <a:off x="2711396" y="3634548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52CAE-0CAD-1760-4877-8A515DC5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MDE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53D639-DF9A-E3CF-CE01-5EAAEF795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93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93A2-4F60-19A1-BD8A-F5DF29788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B340D0-0567-1C60-2C78-C8BD3A1E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2400D-435C-5DAF-7DAC-F8C3F77DE12F}"/>
              </a:ext>
            </a:extLst>
          </p:cNvPr>
          <p:cNvSpPr txBox="1"/>
          <p:nvPr/>
        </p:nvSpPr>
        <p:spPr>
          <a:xfrm>
            <a:off x="2087147" y="1048793"/>
            <a:ext cx="2055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Theory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AF168D-6F13-6414-628A-F7FF7EFBFFE3}"/>
              </a:ext>
            </a:extLst>
          </p:cNvPr>
          <p:cNvGrpSpPr/>
          <p:nvPr/>
        </p:nvGrpSpPr>
        <p:grpSpPr>
          <a:xfrm>
            <a:off x="726728" y="1256096"/>
            <a:ext cx="4986218" cy="2372809"/>
            <a:chOff x="263005" y="2067006"/>
            <a:chExt cx="4986218" cy="2372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AE25FE-A8DE-F917-FD42-6F6FDD8DA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005" y="2418187"/>
              <a:ext cx="2002502" cy="2021626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C130A1B-AA57-D51C-BCDB-F990363FDC52}"/>
                </a:ext>
              </a:extLst>
            </p:cNvPr>
            <p:cNvSpPr/>
            <p:nvPr/>
          </p:nvSpPr>
          <p:spPr>
            <a:xfrm>
              <a:off x="2438401" y="3242496"/>
              <a:ext cx="582706" cy="373007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6018403-E5D0-D7AA-FD47-0392936D8C85}"/>
                </a:ext>
              </a:extLst>
            </p:cNvPr>
            <p:cNvGrpSpPr/>
            <p:nvPr/>
          </p:nvGrpSpPr>
          <p:grpSpPr>
            <a:xfrm>
              <a:off x="3194001" y="2067006"/>
              <a:ext cx="2055222" cy="2372809"/>
              <a:chOff x="9126439" y="1643068"/>
              <a:chExt cx="1852535" cy="21388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5298AC7-CC22-72AB-AAA5-FFBDE96A42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990"/>
              <a:stretch/>
            </p:blipFill>
            <p:spPr>
              <a:xfrm>
                <a:off x="9126439" y="1941978"/>
                <a:ext cx="1852535" cy="183989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42A33EA-E43D-CA54-A564-AB4BFC045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37071" y="1643068"/>
                <a:ext cx="562708" cy="274959"/>
              </a:xfrm>
              <a:prstGeom prst="rect">
                <a:avLst/>
              </a:prstGeom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33CEAF7-E24D-F826-BCB3-CE5DFA606F6B}"/>
              </a:ext>
            </a:extLst>
          </p:cNvPr>
          <p:cNvSpPr txBox="1"/>
          <p:nvPr/>
        </p:nvSpPr>
        <p:spPr>
          <a:xfrm>
            <a:off x="7727498" y="1048793"/>
            <a:ext cx="267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Systematic Study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E9FC0E-5B2A-EEC2-EDDE-D43E80A98DB5}"/>
              </a:ext>
            </a:extLst>
          </p:cNvPr>
          <p:cNvSpPr/>
          <p:nvPr/>
        </p:nvSpPr>
        <p:spPr>
          <a:xfrm>
            <a:off x="480332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360773-7CDF-21C2-E46D-853F16A171A3}"/>
              </a:ext>
            </a:extLst>
          </p:cNvPr>
          <p:cNvSpPr/>
          <p:nvPr/>
        </p:nvSpPr>
        <p:spPr>
          <a:xfrm>
            <a:off x="6156460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851519-BB0F-8210-DD6F-87A02107E4D7}"/>
              </a:ext>
            </a:extLst>
          </p:cNvPr>
          <p:cNvSpPr/>
          <p:nvPr/>
        </p:nvSpPr>
        <p:spPr>
          <a:xfrm>
            <a:off x="3318395" y="3955148"/>
            <a:ext cx="5479010" cy="28097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38C643-0F02-8659-47C7-CD89035C6B35}"/>
              </a:ext>
            </a:extLst>
          </p:cNvPr>
          <p:cNvSpPr txBox="1"/>
          <p:nvPr/>
        </p:nvSpPr>
        <p:spPr>
          <a:xfrm>
            <a:off x="4091267" y="3968243"/>
            <a:ext cx="3933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Application to Experiments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5F6D89-7C9A-22D3-0A58-D1272F3C8C82}"/>
              </a:ext>
            </a:extLst>
          </p:cNvPr>
          <p:cNvGrpSpPr/>
          <p:nvPr/>
        </p:nvGrpSpPr>
        <p:grpSpPr>
          <a:xfrm>
            <a:off x="3702710" y="4449835"/>
            <a:ext cx="1723414" cy="2268670"/>
            <a:chOff x="3693316" y="4429528"/>
            <a:chExt cx="1723414" cy="2268670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EADC49D3-2E08-5510-F862-BD79372984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7" r="50000" b="8520"/>
            <a:stretch/>
          </p:blipFill>
          <p:spPr bwMode="auto">
            <a:xfrm>
              <a:off x="3923293" y="4429528"/>
              <a:ext cx="1493437" cy="2036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E636F64-D4D8-CFBC-53B0-227A18DBD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39879" y="6497501"/>
              <a:ext cx="589805" cy="20069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46FC4EC-8D19-7A55-0EEB-6B370A161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3314806" y="5426426"/>
              <a:ext cx="917329" cy="160310"/>
            </a:xfrm>
            <a:prstGeom prst="rect">
              <a:avLst/>
            </a:prstGeom>
          </p:spPr>
        </p:pic>
      </p:grpSp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19DB7A0C-C83C-7139-E7E9-9BB8860CF2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167" y="4682279"/>
            <a:ext cx="2638045" cy="203622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3C33F2D-1C48-96FE-8888-25D63E29E2DA}"/>
              </a:ext>
            </a:extLst>
          </p:cNvPr>
          <p:cNvSpPr txBox="1"/>
          <p:nvPr/>
        </p:nvSpPr>
        <p:spPr>
          <a:xfrm flipH="1">
            <a:off x="5810439" y="4452875"/>
            <a:ext cx="2651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Brush Response to Ionic Strength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686C42D-F203-7AA6-4D38-46D21C45BCB5}"/>
              </a:ext>
            </a:extLst>
          </p:cNvPr>
          <p:cNvGrpSpPr/>
          <p:nvPr/>
        </p:nvGrpSpPr>
        <p:grpSpPr>
          <a:xfrm>
            <a:off x="6726297" y="1826229"/>
            <a:ext cx="2235309" cy="1822178"/>
            <a:chOff x="6749856" y="1792169"/>
            <a:chExt cx="2235309" cy="182217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22B1730-8B7E-F46D-92BA-78B8E7942696}"/>
                </a:ext>
              </a:extLst>
            </p:cNvPr>
            <p:cNvGrpSpPr/>
            <p:nvPr/>
          </p:nvGrpSpPr>
          <p:grpSpPr>
            <a:xfrm>
              <a:off x="6749856" y="1792169"/>
              <a:ext cx="1155311" cy="1220715"/>
              <a:chOff x="142474" y="1099337"/>
              <a:chExt cx="1155311" cy="122071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DE15204-164B-EF2A-E6FB-5F2DA8EDDEB6}"/>
                  </a:ext>
                </a:extLst>
              </p:cNvPr>
              <p:cNvGrpSpPr/>
              <p:nvPr/>
            </p:nvGrpSpPr>
            <p:grpSpPr>
              <a:xfrm>
                <a:off x="142474" y="1099337"/>
                <a:ext cx="1155311" cy="1220715"/>
                <a:chOff x="7071834" y="3035291"/>
                <a:chExt cx="1460445" cy="1543123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5FFACE62-CC09-6FBE-382A-D59F5D1187B6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7C9AF11-1816-6515-E2AF-44A7754CCD2E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E1F3235A-AC42-C7CE-A6C7-826EF851BF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16205539-E3D9-CCA6-36D0-5B49BB57BFEA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5FC1E1AC-962A-820E-E6A1-C03984F55121}"/>
                    </a:ext>
                  </a:extLst>
                </p:cNvPr>
                <p:cNvSpPr/>
                <p:nvPr/>
              </p:nvSpPr>
              <p:spPr>
                <a:xfrm>
                  <a:off x="7071834" y="3035291"/>
                  <a:ext cx="155304" cy="154312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D8C83A21-D14E-7D22-2E49-AC79D2012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5321" y="1670608"/>
                <a:ext cx="208354" cy="156265"/>
              </a:xfrm>
              <a:prstGeom prst="rect">
                <a:avLst/>
              </a:prstGeom>
            </p:spPr>
          </p:pic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E7EC1B-5CEC-E680-1656-9A2BB6BF605D}"/>
                </a:ext>
              </a:extLst>
            </p:cNvPr>
            <p:cNvCxnSpPr>
              <a:cxnSpLocks/>
            </p:cNvCxnSpPr>
            <p:nvPr/>
          </p:nvCxnSpPr>
          <p:spPr>
            <a:xfrm>
              <a:off x="6921515" y="3188474"/>
              <a:ext cx="951091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C86E84-36F3-C0B9-0BC3-924622E0DE05}"/>
                </a:ext>
              </a:extLst>
            </p:cNvPr>
            <p:cNvSpPr txBox="1"/>
            <p:nvPr/>
          </p:nvSpPr>
          <p:spPr>
            <a:xfrm>
              <a:off x="6863997" y="3306570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1709D56-E5EC-EBA2-D43C-536ED3C42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6938" y="3196312"/>
              <a:ext cx="868567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BC27C37-7089-2053-62A8-1038BDE1F683}"/>
                </a:ext>
              </a:extLst>
            </p:cNvPr>
            <p:cNvSpPr txBox="1"/>
            <p:nvPr/>
          </p:nvSpPr>
          <p:spPr>
            <a:xfrm>
              <a:off x="7966938" y="3284923"/>
              <a:ext cx="1018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Attractive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FE1241E-3BC1-2F6F-DA47-41EA5F0C60C1}"/>
              </a:ext>
            </a:extLst>
          </p:cNvPr>
          <p:cNvGrpSpPr/>
          <p:nvPr/>
        </p:nvGrpSpPr>
        <p:grpSpPr>
          <a:xfrm>
            <a:off x="9237931" y="1540480"/>
            <a:ext cx="1820594" cy="2177943"/>
            <a:chOff x="9520852" y="1474042"/>
            <a:chExt cx="1820594" cy="2177943"/>
          </a:xfrm>
        </p:grpSpPr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72C7723F-A1B5-CB97-C8F9-EA3A47CFFD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11" t="1" b="9342"/>
            <a:stretch/>
          </p:blipFill>
          <p:spPr bwMode="auto">
            <a:xfrm>
              <a:off x="9829173" y="1474042"/>
              <a:ext cx="1512273" cy="2010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DB6364C-7E6A-2904-E2DD-3FD281544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6200000">
              <a:off x="9376559" y="2293706"/>
              <a:ext cx="564346" cy="27576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F954A92-A10E-B26E-1307-72FF7CACE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500368" y="3533414"/>
              <a:ext cx="105396" cy="118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196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5" grpId="0" animBg="1"/>
      <p:bldP spid="21" grpId="0" animBg="1"/>
      <p:bldP spid="23" grpId="0" animBg="1"/>
      <p:bldP spid="25" grpId="0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F2CC-C3D0-3889-58A5-30A39DE4A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Reflectivity Master Equation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AF3EA-FF00-9F64-DF2D-C27BC085C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5BAB16-EE9B-664A-C185-19B332AB2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55" y="2539181"/>
            <a:ext cx="2993731" cy="17804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55B18D7-7C45-4FA0-8967-006460967AD6}"/>
              </a:ext>
            </a:extLst>
          </p:cNvPr>
          <p:cNvSpPr txBox="1"/>
          <p:nvPr/>
        </p:nvSpPr>
        <p:spPr>
          <a:xfrm>
            <a:off x="64799" y="6538912"/>
            <a:ext cx="26613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Russel, T.P., </a:t>
            </a:r>
            <a:r>
              <a:rPr lang="en-US" sz="1000" i="1" dirty="0">
                <a:latin typeface="Lucida grande" panose="020B0502040204020203"/>
              </a:rPr>
              <a:t>Materials Science Reports,</a:t>
            </a:r>
            <a:r>
              <a:rPr lang="en-US" sz="1000" dirty="0">
                <a:latin typeface="Lucida grande" panose="020B0502040204020203"/>
              </a:rPr>
              <a:t> 1990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D0D138A-2989-50E8-CF8E-08E352E58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272" y="1177946"/>
            <a:ext cx="3482375" cy="6942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CFB54D9-06C7-CE83-E3CE-5B67CEAEF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78" y="4484553"/>
            <a:ext cx="207569" cy="16982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5FA9779-D952-0D28-8870-44AD2D45B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61" y="4840279"/>
            <a:ext cx="231121" cy="1848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227B65A-C1E0-0F71-8DB8-D66D016B73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878" y="5180939"/>
            <a:ext cx="127373" cy="16983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2F11FCE-E1EE-27A2-82F0-C376CE8CFF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075" y="5846207"/>
            <a:ext cx="109176" cy="16982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46563D7-0927-798A-0930-054FD12399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504" y="5502736"/>
            <a:ext cx="415624" cy="19364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BBA15C4-A9D8-5641-B7C3-B01FD4D6F905}"/>
              </a:ext>
            </a:extLst>
          </p:cNvPr>
          <p:cNvGrpSpPr/>
          <p:nvPr/>
        </p:nvGrpSpPr>
        <p:grpSpPr>
          <a:xfrm>
            <a:off x="1055860" y="987509"/>
            <a:ext cx="2384653" cy="1340367"/>
            <a:chOff x="1970370" y="1281625"/>
            <a:chExt cx="3617531" cy="2033344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372EE72-29C2-1019-CCF9-6B685BA2A8E8}"/>
                </a:ext>
              </a:extLst>
            </p:cNvPr>
            <p:cNvCxnSpPr/>
            <p:nvPr/>
          </p:nvCxnSpPr>
          <p:spPr>
            <a:xfrm>
              <a:off x="2033839" y="1965924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928E218-B3A2-E3C7-A0EF-92F62133CC89}"/>
                </a:ext>
              </a:extLst>
            </p:cNvPr>
            <p:cNvCxnSpPr/>
            <p:nvPr/>
          </p:nvCxnSpPr>
          <p:spPr>
            <a:xfrm>
              <a:off x="2033839" y="2377634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F0CA8D1-DB04-E798-4901-D570F5135F1F}"/>
                </a:ext>
              </a:extLst>
            </p:cNvPr>
            <p:cNvCxnSpPr>
              <a:cxnSpLocks/>
            </p:cNvCxnSpPr>
            <p:nvPr/>
          </p:nvCxnSpPr>
          <p:spPr>
            <a:xfrm>
              <a:off x="2373806" y="1508259"/>
              <a:ext cx="1132206" cy="82657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724A89B-FEC4-97F5-9240-CC3FAD3754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6013" y="1533234"/>
              <a:ext cx="1025890" cy="8016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A5FDE70-16A5-BA14-F05F-B0966A859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8219" y="1281625"/>
              <a:ext cx="307525" cy="25161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8383A57-0D3C-7B7E-790A-F5D684138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70370" y="1334101"/>
              <a:ext cx="307523" cy="246019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0B9BA8A-C8CA-F6C9-5E75-160995CA8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04435" y="2036172"/>
              <a:ext cx="540040" cy="251610"/>
            </a:xfrm>
            <a:prstGeom prst="rect">
              <a:avLst/>
            </a:prstGeom>
          </p:spPr>
        </p:pic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DCF30E1-4630-95B3-A980-87FD39722561}"/>
                </a:ext>
              </a:extLst>
            </p:cNvPr>
            <p:cNvCxnSpPr/>
            <p:nvPr/>
          </p:nvCxnSpPr>
          <p:spPr>
            <a:xfrm>
              <a:off x="2033839" y="2720726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58C4A21-CF09-CD19-5DFB-375C8A04BE42}"/>
                </a:ext>
              </a:extLst>
            </p:cNvPr>
            <p:cNvCxnSpPr/>
            <p:nvPr/>
          </p:nvCxnSpPr>
          <p:spPr>
            <a:xfrm>
              <a:off x="2033839" y="2916779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53FB52B-852D-2754-95D0-29B22AB108AC}"/>
                </a:ext>
              </a:extLst>
            </p:cNvPr>
            <p:cNvCxnSpPr/>
            <p:nvPr/>
          </p:nvCxnSpPr>
          <p:spPr>
            <a:xfrm>
              <a:off x="2033839" y="3314969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A56877A-86C8-CE0B-6C43-72E16859D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19627" y="2042399"/>
              <a:ext cx="468274" cy="25161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8D4CC475-48B2-E6AA-D320-20EC7D5E0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44718" y="2056150"/>
              <a:ext cx="164659" cy="256137"/>
            </a:xfrm>
            <a:prstGeom prst="rect">
              <a:avLst/>
            </a:prstGeom>
          </p:spPr>
        </p:pic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157879B-D5B5-164A-82EF-2AC09CBBBEE0}"/>
                </a:ext>
              </a:extLst>
            </p:cNvPr>
            <p:cNvCxnSpPr>
              <a:cxnSpLocks/>
            </p:cNvCxnSpPr>
            <p:nvPr/>
          </p:nvCxnSpPr>
          <p:spPr>
            <a:xfrm>
              <a:off x="4018958" y="1965924"/>
              <a:ext cx="0" cy="41171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50463B5E-BCDA-03D5-894E-ECD15BFB1248}"/>
              </a:ext>
            </a:extLst>
          </p:cNvPr>
          <p:cNvSpPr/>
          <p:nvPr/>
        </p:nvSpPr>
        <p:spPr>
          <a:xfrm>
            <a:off x="5390242" y="1177946"/>
            <a:ext cx="842682" cy="69425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840AAA8-CD43-CE99-501E-26616C64882B}"/>
              </a:ext>
            </a:extLst>
          </p:cNvPr>
          <p:cNvCxnSpPr/>
          <p:nvPr/>
        </p:nvCxnSpPr>
        <p:spPr>
          <a:xfrm flipV="1">
            <a:off x="5307318" y="1595731"/>
            <a:ext cx="0" cy="4816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4CA8741-2575-07E1-C56F-B0082E34622E}"/>
              </a:ext>
            </a:extLst>
          </p:cNvPr>
          <p:cNvSpPr txBox="1"/>
          <p:nvPr/>
        </p:nvSpPr>
        <p:spPr>
          <a:xfrm>
            <a:off x="5109629" y="2075898"/>
            <a:ext cx="2351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“missing” length dimension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FBE6571-DF74-B704-113E-085EB67B2D37}"/>
              </a:ext>
            </a:extLst>
          </p:cNvPr>
          <p:cNvSpPr/>
          <p:nvPr/>
        </p:nvSpPr>
        <p:spPr>
          <a:xfrm>
            <a:off x="1552390" y="1442122"/>
            <a:ext cx="1899782" cy="28945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ECF9AB3-F69D-AE93-63EF-F7DD3E872807}"/>
              </a:ext>
            </a:extLst>
          </p:cNvPr>
          <p:cNvSpPr txBox="1"/>
          <p:nvPr/>
        </p:nvSpPr>
        <p:spPr>
          <a:xfrm>
            <a:off x="5166779" y="2405229"/>
            <a:ext cx="4059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 =</a:t>
            </a:r>
            <a:r>
              <a:rPr lang="en-US" sz="1400" dirty="0" err="1">
                <a:latin typeface="Lucida grande" panose="020B0502040204020203"/>
              </a:rPr>
              <a:t>i</a:t>
            </a:r>
            <a:r>
              <a:rPr lang="en-US" sz="1400" dirty="0">
                <a:latin typeface="Lucida grande" panose="020B0502040204020203"/>
              </a:rPr>
              <a:t> ; from integration over all area elements at z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DD7B680E-5DC9-1DFC-E113-DA572C9A1B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4989" y="3331734"/>
            <a:ext cx="3932586" cy="679897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20AAD257-45C8-97E5-1C81-1022AE7AD13A}"/>
              </a:ext>
            </a:extLst>
          </p:cNvPr>
          <p:cNvSpPr/>
          <p:nvPr/>
        </p:nvSpPr>
        <p:spPr>
          <a:xfrm>
            <a:off x="5195354" y="2417258"/>
            <a:ext cx="504265" cy="30777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73E131E-7226-60E6-0C9A-0F09E265791F}"/>
              </a:ext>
            </a:extLst>
          </p:cNvPr>
          <p:cNvSpPr/>
          <p:nvPr/>
        </p:nvSpPr>
        <p:spPr>
          <a:xfrm>
            <a:off x="5485744" y="3385978"/>
            <a:ext cx="131932" cy="30777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CB709BA-4A14-C1CE-1462-4C6CE3E3367A}"/>
              </a:ext>
            </a:extLst>
          </p:cNvPr>
          <p:cNvCxnSpPr>
            <a:cxnSpLocks/>
          </p:cNvCxnSpPr>
          <p:nvPr/>
        </p:nvCxnSpPr>
        <p:spPr>
          <a:xfrm>
            <a:off x="6468181" y="3929778"/>
            <a:ext cx="11950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B3640FC8-6DE7-6A38-50A2-58C6DF1F1149}"/>
              </a:ext>
            </a:extLst>
          </p:cNvPr>
          <p:cNvSpPr txBox="1"/>
          <p:nvPr/>
        </p:nvSpPr>
        <p:spPr>
          <a:xfrm>
            <a:off x="5793224" y="3985535"/>
            <a:ext cx="252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Phase factor for interference: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B0517DBC-5138-2706-9471-363D4E64E3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4989" y="4748316"/>
            <a:ext cx="4314097" cy="794493"/>
          </a:xfrm>
          <a:prstGeom prst="rect">
            <a:avLst/>
          </a:prstGeom>
        </p:spPr>
      </p:pic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D3303D4-8988-339E-DBC4-1FAB189C1505}"/>
              </a:ext>
            </a:extLst>
          </p:cNvPr>
          <p:cNvCxnSpPr>
            <a:cxnSpLocks/>
          </p:cNvCxnSpPr>
          <p:nvPr/>
        </p:nvCxnSpPr>
        <p:spPr>
          <a:xfrm>
            <a:off x="5044306" y="4024492"/>
            <a:ext cx="0" cy="9057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E1F3C9C-4721-5532-6085-3DE71D4D51E1}"/>
              </a:ext>
            </a:extLst>
          </p:cNvPr>
          <p:cNvSpPr txBox="1"/>
          <p:nvPr/>
        </p:nvSpPr>
        <p:spPr>
          <a:xfrm>
            <a:off x="5118563" y="4296554"/>
            <a:ext cx="1800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Integration by parts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B6738470-5C0D-0D1D-E14D-01445C38B9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59989" y="6112654"/>
            <a:ext cx="4099097" cy="714192"/>
          </a:xfrm>
          <a:prstGeom prst="rect">
            <a:avLst/>
          </a:prstGeom>
        </p:spPr>
      </p:pic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E05BB95-FDA9-70C9-130B-1DA26F1A8424}"/>
              </a:ext>
            </a:extLst>
          </p:cNvPr>
          <p:cNvCxnSpPr>
            <a:cxnSpLocks/>
          </p:cNvCxnSpPr>
          <p:nvPr/>
        </p:nvCxnSpPr>
        <p:spPr>
          <a:xfrm>
            <a:off x="5042073" y="5393077"/>
            <a:ext cx="0" cy="875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8DFDE850-B141-A6DA-4C40-15999518487A}"/>
              </a:ext>
            </a:extLst>
          </p:cNvPr>
          <p:cNvSpPr txBox="1"/>
          <p:nvPr/>
        </p:nvSpPr>
        <p:spPr>
          <a:xfrm>
            <a:off x="5124527" y="5658479"/>
            <a:ext cx="4591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Qz</a:t>
            </a:r>
            <a:r>
              <a:rPr lang="en-US" sz="1400" dirty="0">
                <a:latin typeface="Lucida grande" panose="020B0502040204020203"/>
              </a:rPr>
              <a:t> notation, non-normalized density, Fresnel reflectivity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995D329-65FB-D457-A406-D498ECF0983E}"/>
              </a:ext>
            </a:extLst>
          </p:cNvPr>
          <p:cNvCxnSpPr>
            <a:cxnSpLocks/>
          </p:cNvCxnSpPr>
          <p:nvPr/>
        </p:nvCxnSpPr>
        <p:spPr>
          <a:xfrm>
            <a:off x="5042073" y="1727109"/>
            <a:ext cx="0" cy="17436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66850B25-A5AC-6078-F713-B3A565A06E7C}"/>
              </a:ext>
            </a:extLst>
          </p:cNvPr>
          <p:cNvSpPr txBox="1"/>
          <p:nvPr/>
        </p:nvSpPr>
        <p:spPr>
          <a:xfrm>
            <a:off x="5166779" y="2834515"/>
            <a:ext cx="427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Continuous density profile (Reimann sum analogue)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34D13B1-31D0-6FE5-0D71-A9649B47B6C1}"/>
              </a:ext>
            </a:extLst>
          </p:cNvPr>
          <p:cNvSpPr txBox="1"/>
          <p:nvPr/>
        </p:nvSpPr>
        <p:spPr>
          <a:xfrm>
            <a:off x="1221225" y="4408974"/>
            <a:ext cx="1780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Scattered amplitude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876978C-B936-82E3-008A-6D0540B6ACE2}"/>
              </a:ext>
            </a:extLst>
          </p:cNvPr>
          <p:cNvSpPr txBox="1"/>
          <p:nvPr/>
        </p:nvSpPr>
        <p:spPr>
          <a:xfrm>
            <a:off x="1221225" y="4759261"/>
            <a:ext cx="1672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Incident amplitude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A9A5770-1C5A-BE95-326A-935F12E35C16}"/>
              </a:ext>
            </a:extLst>
          </p:cNvPr>
          <p:cNvSpPr txBox="1"/>
          <p:nvPr/>
        </p:nvSpPr>
        <p:spPr>
          <a:xfrm>
            <a:off x="1221225" y="5092718"/>
            <a:ext cx="1124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Wavelength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5511015-DA9A-B96A-77F9-5F0BA4B42484}"/>
              </a:ext>
            </a:extLst>
          </p:cNvPr>
          <p:cNvSpPr txBox="1"/>
          <p:nvPr/>
        </p:nvSpPr>
        <p:spPr>
          <a:xfrm>
            <a:off x="1221225" y="5454590"/>
            <a:ext cx="2200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Scattering density </a:t>
            </a:r>
            <a:r>
              <a:rPr lang="en-US" sz="1400" dirty="0" err="1">
                <a:latin typeface="Lucida grande" panose="020B0502040204020203"/>
              </a:rPr>
              <a:t>proflile</a:t>
            </a:r>
            <a:endParaRPr lang="en-US" sz="1400" dirty="0">
              <a:latin typeface="Lucida grande" panose="020B0502040204020203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B5B2299-4FDE-D819-5FC1-B0684181DAD1}"/>
              </a:ext>
            </a:extLst>
          </p:cNvPr>
          <p:cNvSpPr txBox="1"/>
          <p:nvPr/>
        </p:nvSpPr>
        <p:spPr>
          <a:xfrm>
            <a:off x="1221225" y="5804877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Incident angle</a:t>
            </a: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BB58AC09-E972-9955-E576-7688B266DB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8591" y="6215939"/>
            <a:ext cx="329962" cy="212879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D3675D10-E98E-9AF4-0F64-555018E24704}"/>
              </a:ext>
            </a:extLst>
          </p:cNvPr>
          <p:cNvSpPr txBox="1"/>
          <p:nvPr/>
        </p:nvSpPr>
        <p:spPr>
          <a:xfrm>
            <a:off x="7973421" y="3282782"/>
            <a:ext cx="30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b="1" dirty="0">
                <a:latin typeface="Lucida grande" panose="020B0502040204020203"/>
              </a:rPr>
              <a:t>2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0790A08-3DC9-3023-941A-1DA78C4E2925}"/>
              </a:ext>
            </a:extLst>
          </p:cNvPr>
          <p:cNvSpPr txBox="1"/>
          <p:nvPr/>
        </p:nvSpPr>
        <p:spPr>
          <a:xfrm>
            <a:off x="1198088" y="6140241"/>
            <a:ext cx="1524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Scattering vector</a:t>
            </a: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B806FF4C-B877-E78F-0FBB-699675D720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83121" y="3920682"/>
            <a:ext cx="3702039" cy="37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1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72029-AB9A-3FF8-B8F1-BBE1F12C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Henderson-Hasselbalch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3CD610-615E-178A-98FB-4EC1EB0F2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7CDF361-1EC7-0B70-B180-E498A6088F26}"/>
              </a:ext>
            </a:extLst>
          </p:cNvPr>
          <p:cNvGrpSpPr/>
          <p:nvPr/>
        </p:nvGrpSpPr>
        <p:grpSpPr>
          <a:xfrm>
            <a:off x="6519999" y="2719150"/>
            <a:ext cx="3981035" cy="2568469"/>
            <a:chOff x="1406434" y="1978921"/>
            <a:chExt cx="3981035" cy="256846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9A1BBEE-6CDD-1219-0734-DF7455980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6434" y="4008819"/>
              <a:ext cx="3775439" cy="53857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08F990F-EF24-A05F-F7F3-DB433F0C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6434" y="2739213"/>
              <a:ext cx="2297159" cy="53890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EF4E0DA-B7A0-7D01-1303-21732784A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9477" y="1978921"/>
              <a:ext cx="1477992" cy="53890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F550EA6-221D-7D96-980B-0BAA2D939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6434" y="2011247"/>
              <a:ext cx="1606732" cy="50658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F1350ED-BB51-F7A6-1812-BD0E25234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14598" y="3541186"/>
              <a:ext cx="1613808" cy="204567"/>
            </a:xfrm>
            <a:prstGeom prst="rect">
              <a:avLst/>
            </a:prstGeom>
          </p:spPr>
        </p:pic>
      </p:grp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5B42281F-9EDE-D57C-4A23-E92BCA61AC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879666"/>
              </p:ext>
            </p:extLst>
          </p:nvPr>
        </p:nvGraphicFramePr>
        <p:xfrm>
          <a:off x="1145722" y="2850746"/>
          <a:ext cx="452628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5222">
                  <a:extLst>
                    <a:ext uri="{9D8B030D-6E8A-4147-A177-3AD203B41FA5}">
                      <a16:colId xmlns:a16="http://schemas.microsoft.com/office/drawing/2014/main" val="1124362082"/>
                    </a:ext>
                  </a:extLst>
                </a:gridCol>
                <a:gridCol w="1137563">
                  <a:extLst>
                    <a:ext uri="{9D8B030D-6E8A-4147-A177-3AD203B41FA5}">
                      <a16:colId xmlns:a16="http://schemas.microsoft.com/office/drawing/2014/main" val="3455987563"/>
                    </a:ext>
                  </a:extLst>
                </a:gridCol>
                <a:gridCol w="1333496">
                  <a:extLst>
                    <a:ext uri="{9D8B030D-6E8A-4147-A177-3AD203B41FA5}">
                      <a16:colId xmlns:a16="http://schemas.microsoft.com/office/drawing/2014/main" val="3860016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pKa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pKb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097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 (Aspartic Acid)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958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 (Glutamic Acid)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649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 (Lysine)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62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 (Arginine)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057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 (Histidine)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783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7756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69726F23-5857-0712-2931-3C09E4FBEE8D}"/>
              </a:ext>
            </a:extLst>
          </p:cNvPr>
          <p:cNvGrpSpPr/>
          <p:nvPr/>
        </p:nvGrpSpPr>
        <p:grpSpPr>
          <a:xfrm>
            <a:off x="9229240" y="1364791"/>
            <a:ext cx="2048000" cy="307777"/>
            <a:chOff x="9082005" y="1782220"/>
            <a:chExt cx="2048000" cy="30777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08331B-C406-9360-0190-2C95FA423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82005" y="1814777"/>
              <a:ext cx="508819" cy="21730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DBDAB0E-08EE-1138-9A43-4A8D8A0010FF}"/>
                </a:ext>
              </a:extLst>
            </p:cNvPr>
            <p:cNvSpPr txBox="1"/>
            <p:nvPr/>
          </p:nvSpPr>
          <p:spPr>
            <a:xfrm>
              <a:off x="9672555" y="1782220"/>
              <a:ext cx="14574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Fluctuating field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2B983-9704-9CC6-DA54-2729EAA0A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energy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B8B371-78B0-1A0B-D1FC-65A97E36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BB6F98-6D5F-3E40-2DAF-8BC7824DD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619" y="1898749"/>
            <a:ext cx="3215026" cy="5431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B13E61-C84D-236A-B69E-91CB6C570FAF}"/>
              </a:ext>
            </a:extLst>
          </p:cNvPr>
          <p:cNvSpPr txBox="1"/>
          <p:nvPr/>
        </p:nvSpPr>
        <p:spPr>
          <a:xfrm>
            <a:off x="161926" y="2033858"/>
            <a:ext cx="2322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Ion charge distribution: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421A15-20D3-2352-2B30-A31E383AE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243" y="2806794"/>
            <a:ext cx="4706166" cy="4364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7D6759-CE38-31B9-0CB1-82F6B5D6E584}"/>
              </a:ext>
            </a:extLst>
          </p:cNvPr>
          <p:cNvSpPr txBox="1"/>
          <p:nvPr/>
        </p:nvSpPr>
        <p:spPr>
          <a:xfrm>
            <a:off x="161926" y="2832784"/>
            <a:ext cx="2322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Reference action: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C48FF65-55A7-CCC3-1B53-C20D7BF4DEED}"/>
              </a:ext>
            </a:extLst>
          </p:cNvPr>
          <p:cNvGrpSpPr/>
          <p:nvPr/>
        </p:nvGrpSpPr>
        <p:grpSpPr>
          <a:xfrm>
            <a:off x="9361307" y="1039577"/>
            <a:ext cx="1312747" cy="262359"/>
            <a:chOff x="9072481" y="1253647"/>
            <a:chExt cx="1312747" cy="26235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C8BEED-675E-D3B6-10D5-F8462F0CAC05}"/>
                </a:ext>
              </a:extLst>
            </p:cNvPr>
            <p:cNvSpPr txBox="1"/>
            <p:nvPr/>
          </p:nvSpPr>
          <p:spPr>
            <a:xfrm>
              <a:off x="9558255" y="1253647"/>
              <a:ext cx="826973" cy="262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radius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D2C8DDC-FDC4-BB73-4407-2C814A7E8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72481" y="1376288"/>
              <a:ext cx="365714" cy="132505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B64D1B4-384F-4B7F-9199-FBD806CB4873}"/>
              </a:ext>
            </a:extLst>
          </p:cNvPr>
          <p:cNvGrpSpPr/>
          <p:nvPr/>
        </p:nvGrpSpPr>
        <p:grpSpPr>
          <a:xfrm>
            <a:off x="2840357" y="5393413"/>
            <a:ext cx="4387915" cy="1174796"/>
            <a:chOff x="1875161" y="4525146"/>
            <a:chExt cx="5022962" cy="134481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E3E4321-563F-4C9D-D5D1-6CB8EF0AA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81511" y="4525146"/>
              <a:ext cx="3736493" cy="27269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626286C-144B-E10E-9AA9-64CAE641B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77799" y="5406639"/>
              <a:ext cx="4920324" cy="46332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E87811F-6C46-4855-A529-C3EF96896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81511" y="5002331"/>
              <a:ext cx="4468887" cy="227846"/>
            </a:xfrm>
            <a:prstGeom prst="rect">
              <a:avLst/>
            </a:prstGeom>
          </p:spPr>
        </p:pic>
        <p:sp>
          <p:nvSpPr>
            <p:cNvPr id="31" name="Left Brace 30">
              <a:extLst>
                <a:ext uri="{FF2B5EF4-FFF2-40B4-BE49-F238E27FC236}">
                  <a16:creationId xmlns:a16="http://schemas.microsoft.com/office/drawing/2014/main" id="{8C5ABCE9-C01D-9822-5006-A1904D21E02A}"/>
                </a:ext>
              </a:extLst>
            </p:cNvPr>
            <p:cNvSpPr/>
            <p:nvPr/>
          </p:nvSpPr>
          <p:spPr>
            <a:xfrm>
              <a:off x="1875161" y="4529188"/>
              <a:ext cx="102638" cy="755800"/>
            </a:xfrm>
            <a:prstGeom prst="leftBrace">
              <a:avLst>
                <a:gd name="adj1" fmla="val 83273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58F5B6B-E599-641A-126F-0BD71C93FE49}"/>
              </a:ext>
            </a:extLst>
          </p:cNvPr>
          <p:cNvGrpSpPr/>
          <p:nvPr/>
        </p:nvGrpSpPr>
        <p:grpSpPr>
          <a:xfrm>
            <a:off x="9215857" y="1677444"/>
            <a:ext cx="3003758" cy="307777"/>
            <a:chOff x="9046123" y="2360067"/>
            <a:chExt cx="3003758" cy="30777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6D7FB5F-3F2C-A7CA-A728-4235F3097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46123" y="2405302"/>
              <a:ext cx="535320" cy="21730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0E0E2D-F61E-C26B-4F49-DB2774523619}"/>
                </a:ext>
              </a:extLst>
            </p:cNvPr>
            <p:cNvSpPr txBox="1"/>
            <p:nvPr/>
          </p:nvSpPr>
          <p:spPr>
            <a:xfrm>
              <a:off x="9661086" y="2360067"/>
              <a:ext cx="23887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Average (saddle-point) field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0E27BAD-69D0-801B-15EA-43F014E808C6}"/>
              </a:ext>
            </a:extLst>
          </p:cNvPr>
          <p:cNvGrpSpPr/>
          <p:nvPr/>
        </p:nvGrpSpPr>
        <p:grpSpPr>
          <a:xfrm>
            <a:off x="9094807" y="1996833"/>
            <a:ext cx="2075335" cy="307777"/>
            <a:chOff x="7953375" y="3040082"/>
            <a:chExt cx="2075335" cy="30777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18E327F-43BD-73BB-C69E-063D8D079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53375" y="3085507"/>
              <a:ext cx="657225" cy="217308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6B8790B-3990-6364-353D-A51DDEE16890}"/>
                </a:ext>
              </a:extLst>
            </p:cNvPr>
            <p:cNvSpPr txBox="1"/>
            <p:nvPr/>
          </p:nvSpPr>
          <p:spPr>
            <a:xfrm>
              <a:off x="8676224" y="3040082"/>
              <a:ext cx="13524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self energy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D67D303-75B9-8271-A28F-26B08CF14860}"/>
              </a:ext>
            </a:extLst>
          </p:cNvPr>
          <p:cNvSpPr txBox="1"/>
          <p:nvPr/>
        </p:nvSpPr>
        <p:spPr>
          <a:xfrm>
            <a:off x="158543" y="3476561"/>
            <a:ext cx="2524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Gibbs-Feynman-</a:t>
            </a:r>
            <a:r>
              <a:rPr lang="en-US" sz="1400" dirty="0" err="1">
                <a:latin typeface="Lucida grande" panose="020B0502040204020203"/>
              </a:rPr>
              <a:t>Bogoliubov</a:t>
            </a:r>
            <a:r>
              <a:rPr lang="en-US" sz="1400" dirty="0">
                <a:latin typeface="Lucida grande" panose="020B0502040204020203"/>
              </a:rPr>
              <a:t> Inequality: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75B3072-186D-D4D4-E800-62A48D8A21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40357" y="3666428"/>
            <a:ext cx="6596145" cy="227819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ED02695-AE69-5BBA-A3E0-EA9AF4BDD829}"/>
              </a:ext>
            </a:extLst>
          </p:cNvPr>
          <p:cNvSpPr/>
          <p:nvPr/>
        </p:nvSpPr>
        <p:spPr>
          <a:xfrm>
            <a:off x="3689059" y="3602853"/>
            <a:ext cx="116541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1AEF417-AEAE-81D8-74AF-0F2F2200FCE0}"/>
              </a:ext>
            </a:extLst>
          </p:cNvPr>
          <p:cNvSpPr/>
          <p:nvPr/>
        </p:nvSpPr>
        <p:spPr>
          <a:xfrm>
            <a:off x="6021888" y="3625115"/>
            <a:ext cx="390200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E3868DB-FAB2-7DFB-B781-C00A70681F17}"/>
              </a:ext>
            </a:extLst>
          </p:cNvPr>
          <p:cNvSpPr/>
          <p:nvPr/>
        </p:nvSpPr>
        <p:spPr>
          <a:xfrm>
            <a:off x="8969713" y="3625115"/>
            <a:ext cx="390200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F3E2348-7845-8E30-47E6-B366D98DF7D6}"/>
              </a:ext>
            </a:extLst>
          </p:cNvPr>
          <p:cNvSpPr/>
          <p:nvPr/>
        </p:nvSpPr>
        <p:spPr>
          <a:xfrm>
            <a:off x="7788613" y="3602853"/>
            <a:ext cx="116541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90A2EE2-9041-5027-899C-F71225D4BC28}"/>
              </a:ext>
            </a:extLst>
          </p:cNvPr>
          <p:cNvCxnSpPr/>
          <p:nvPr/>
        </p:nvCxnSpPr>
        <p:spPr>
          <a:xfrm>
            <a:off x="990600" y="1063329"/>
            <a:ext cx="0" cy="7777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5FDB1EF-8578-0750-4C7C-E399A9109466}"/>
              </a:ext>
            </a:extLst>
          </p:cNvPr>
          <p:cNvSpPr txBox="1"/>
          <p:nvPr/>
        </p:nvSpPr>
        <p:spPr>
          <a:xfrm>
            <a:off x="1115385" y="1299022"/>
            <a:ext cx="2618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After Hubbard-</a:t>
            </a:r>
            <a:r>
              <a:rPr lang="en-US" sz="1400" dirty="0" err="1">
                <a:latin typeface="Lucida grande" panose="020B0502040204020203"/>
              </a:rPr>
              <a:t>Stratonovich</a:t>
            </a:r>
            <a:endParaRPr lang="en-US" sz="1400" dirty="0">
              <a:latin typeface="Lucida grande" panose="020B0502040204020203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8CE5A2E-5636-24ED-F42A-8B674D6A9613}"/>
              </a:ext>
            </a:extLst>
          </p:cNvPr>
          <p:cNvGrpSpPr/>
          <p:nvPr/>
        </p:nvGrpSpPr>
        <p:grpSpPr>
          <a:xfrm>
            <a:off x="504020" y="4541595"/>
            <a:ext cx="11425935" cy="574388"/>
            <a:chOff x="158543" y="4416001"/>
            <a:chExt cx="11425935" cy="574388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8088C3F-489F-3E4C-C6F7-2A0EE55C4A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b="73064"/>
            <a:stretch/>
          </p:blipFill>
          <p:spPr>
            <a:xfrm>
              <a:off x="158543" y="4460295"/>
              <a:ext cx="4178126" cy="52322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FAC67A88-186B-94D8-239B-5C42CA12F5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0051" t="27276" b="45204"/>
            <a:stretch/>
          </p:blipFill>
          <p:spPr>
            <a:xfrm>
              <a:off x="3296204" y="4462010"/>
              <a:ext cx="3714750" cy="52837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4E86556-0365-536D-F609-057A846A7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4566" t="54795" r="15092" b="19515"/>
            <a:stretch/>
          </p:blipFill>
          <p:spPr>
            <a:xfrm>
              <a:off x="6938150" y="4416001"/>
              <a:ext cx="3264092" cy="554231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46318D4-05BB-7BCB-6C3F-566015E3DE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9920" t="83807" r="61130" b="-181"/>
            <a:stretch/>
          </p:blipFill>
          <p:spPr>
            <a:xfrm>
              <a:off x="10231992" y="4517127"/>
              <a:ext cx="1352486" cy="355653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DE340C5D-0C76-C807-967A-263F448C6A83}"/>
              </a:ext>
            </a:extLst>
          </p:cNvPr>
          <p:cNvSpPr txBox="1"/>
          <p:nvPr/>
        </p:nvSpPr>
        <p:spPr>
          <a:xfrm>
            <a:off x="138777" y="4286215"/>
            <a:ext cx="17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Grand Free Energy: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E510794-CA99-5638-C17F-EA412EAD6855}"/>
              </a:ext>
            </a:extLst>
          </p:cNvPr>
          <p:cNvSpPr txBox="1"/>
          <p:nvPr/>
        </p:nvSpPr>
        <p:spPr>
          <a:xfrm>
            <a:off x="158543" y="5314878"/>
            <a:ext cx="17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Minimization </a:t>
            </a:r>
            <a:r>
              <a:rPr lang="en-US" sz="1400" dirty="0" err="1">
                <a:latin typeface="Lucida grande" panose="020B0502040204020203"/>
              </a:rPr>
              <a:t>wrt</a:t>
            </a:r>
            <a:r>
              <a:rPr lang="en-US" sz="1400" dirty="0">
                <a:latin typeface="Lucida grande" panose="020B0502040204020203"/>
              </a:rPr>
              <a:t> 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2298F85E-B0FC-8AC9-AADF-0CBF753E01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96183" y="5377816"/>
            <a:ext cx="540859" cy="198683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1657347-0552-6456-1FA9-421737557CB7}"/>
              </a:ext>
            </a:extLst>
          </p:cNvPr>
          <p:cNvCxnSpPr/>
          <p:nvPr/>
        </p:nvCxnSpPr>
        <p:spPr>
          <a:xfrm flipV="1">
            <a:off x="10049435" y="2644588"/>
            <a:ext cx="0" cy="15419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8284D88-73E5-D5B5-9CB3-D459D66912DB}"/>
              </a:ext>
            </a:extLst>
          </p:cNvPr>
          <p:cNvCxnSpPr>
            <a:cxnSpLocks/>
          </p:cNvCxnSpPr>
          <p:nvPr/>
        </p:nvCxnSpPr>
        <p:spPr>
          <a:xfrm>
            <a:off x="10049435" y="4186518"/>
            <a:ext cx="17391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4C120A1D-09B8-84A0-29F7-850D5A232584}"/>
              </a:ext>
            </a:extLst>
          </p:cNvPr>
          <p:cNvSpPr/>
          <p:nvPr/>
        </p:nvSpPr>
        <p:spPr>
          <a:xfrm>
            <a:off x="9781191" y="2848067"/>
            <a:ext cx="2176462" cy="1329998"/>
          </a:xfrm>
          <a:custGeom>
            <a:avLst/>
            <a:gdLst>
              <a:gd name="connsiteX0" fmla="*/ 26464 w 1487711"/>
              <a:gd name="connsiteY0" fmla="*/ 0 h 1529529"/>
              <a:gd name="connsiteX1" fmla="*/ 196793 w 1487711"/>
              <a:gd name="connsiteY1" fmla="*/ 1255059 h 1529529"/>
              <a:gd name="connsiteX2" fmla="*/ 1487711 w 1487711"/>
              <a:gd name="connsiteY2" fmla="*/ 1524000 h 1529529"/>
              <a:gd name="connsiteX0" fmla="*/ 170549 w 1631796"/>
              <a:gd name="connsiteY0" fmla="*/ 0 h 1526530"/>
              <a:gd name="connsiteX1" fmla="*/ 98831 w 1631796"/>
              <a:gd name="connsiteY1" fmla="*/ 1165412 h 1526530"/>
              <a:gd name="connsiteX2" fmla="*/ 1631796 w 1631796"/>
              <a:gd name="connsiteY2" fmla="*/ 1524000 h 1526530"/>
              <a:gd name="connsiteX0" fmla="*/ 10473 w 1803414"/>
              <a:gd name="connsiteY0" fmla="*/ 0 h 1562389"/>
              <a:gd name="connsiteX1" fmla="*/ 270449 w 1803414"/>
              <a:gd name="connsiteY1" fmla="*/ 1201271 h 1562389"/>
              <a:gd name="connsiteX2" fmla="*/ 1803414 w 1803414"/>
              <a:gd name="connsiteY2" fmla="*/ 1559859 h 1562389"/>
              <a:gd name="connsiteX0" fmla="*/ 0 w 1792941"/>
              <a:gd name="connsiteY0" fmla="*/ 0 h 1562389"/>
              <a:gd name="connsiteX1" fmla="*/ 259976 w 1792941"/>
              <a:gd name="connsiteY1" fmla="*/ 1201271 h 1562389"/>
              <a:gd name="connsiteX2" fmla="*/ 1792941 w 1792941"/>
              <a:gd name="connsiteY2" fmla="*/ 1559859 h 1562389"/>
              <a:gd name="connsiteX0" fmla="*/ 0 w 1828800"/>
              <a:gd name="connsiteY0" fmla="*/ 0 h 1392059"/>
              <a:gd name="connsiteX1" fmla="*/ 295835 w 1828800"/>
              <a:gd name="connsiteY1" fmla="*/ 1030941 h 1392059"/>
              <a:gd name="connsiteX2" fmla="*/ 1828800 w 1828800"/>
              <a:gd name="connsiteY2" fmla="*/ 1389529 h 1392059"/>
              <a:gd name="connsiteX0" fmla="*/ 0 w 1828800"/>
              <a:gd name="connsiteY0" fmla="*/ 0 h 1392059"/>
              <a:gd name="connsiteX1" fmla="*/ 295835 w 1828800"/>
              <a:gd name="connsiteY1" fmla="*/ 1030941 h 1392059"/>
              <a:gd name="connsiteX2" fmla="*/ 1828800 w 1828800"/>
              <a:gd name="connsiteY2" fmla="*/ 1389529 h 1392059"/>
              <a:gd name="connsiteX0" fmla="*/ 0 w 1828800"/>
              <a:gd name="connsiteY0" fmla="*/ 0 h 1406002"/>
              <a:gd name="connsiteX1" fmla="*/ 295835 w 1828800"/>
              <a:gd name="connsiteY1" fmla="*/ 1030941 h 1406002"/>
              <a:gd name="connsiteX2" fmla="*/ 1828800 w 1828800"/>
              <a:gd name="connsiteY2" fmla="*/ 1389529 h 1406002"/>
              <a:gd name="connsiteX0" fmla="*/ 0 w 1828800"/>
              <a:gd name="connsiteY0" fmla="*/ 0 h 1390365"/>
              <a:gd name="connsiteX1" fmla="*/ 445854 w 1828800"/>
              <a:gd name="connsiteY1" fmla="*/ 535641 h 1390365"/>
              <a:gd name="connsiteX2" fmla="*/ 1828800 w 1828800"/>
              <a:gd name="connsiteY2" fmla="*/ 1389529 h 1390365"/>
              <a:gd name="connsiteX0" fmla="*/ 0 w 1828800"/>
              <a:gd name="connsiteY0" fmla="*/ 0 h 1390365"/>
              <a:gd name="connsiteX1" fmla="*/ 445854 w 1828800"/>
              <a:gd name="connsiteY1" fmla="*/ 535641 h 1390365"/>
              <a:gd name="connsiteX2" fmla="*/ 1828800 w 1828800"/>
              <a:gd name="connsiteY2" fmla="*/ 1389529 h 1390365"/>
              <a:gd name="connsiteX0" fmla="*/ 0 w 1828800"/>
              <a:gd name="connsiteY0" fmla="*/ 0 h 1390178"/>
              <a:gd name="connsiteX1" fmla="*/ 445854 w 1828800"/>
              <a:gd name="connsiteY1" fmla="*/ 535641 h 1390178"/>
              <a:gd name="connsiteX2" fmla="*/ 1828800 w 1828800"/>
              <a:gd name="connsiteY2" fmla="*/ 1389529 h 1390178"/>
              <a:gd name="connsiteX0" fmla="*/ 0 w 1828800"/>
              <a:gd name="connsiteY0" fmla="*/ 0 h 1390791"/>
              <a:gd name="connsiteX1" fmla="*/ 407754 w 1828800"/>
              <a:gd name="connsiteY1" fmla="*/ 819010 h 1390791"/>
              <a:gd name="connsiteX2" fmla="*/ 1828800 w 1828800"/>
              <a:gd name="connsiteY2" fmla="*/ 1389529 h 1390791"/>
              <a:gd name="connsiteX0" fmla="*/ 0 w 1828800"/>
              <a:gd name="connsiteY0" fmla="*/ 0 h 1391997"/>
              <a:gd name="connsiteX1" fmla="*/ 395848 w 1828800"/>
              <a:gd name="connsiteY1" fmla="*/ 969029 h 1391997"/>
              <a:gd name="connsiteX2" fmla="*/ 1828800 w 1828800"/>
              <a:gd name="connsiteY2" fmla="*/ 1389529 h 1391997"/>
              <a:gd name="connsiteX0" fmla="*/ 0 w 1828800"/>
              <a:gd name="connsiteY0" fmla="*/ 0 h 1391997"/>
              <a:gd name="connsiteX1" fmla="*/ 617304 w 1828800"/>
              <a:gd name="connsiteY1" fmla="*/ 969029 h 1391997"/>
              <a:gd name="connsiteX2" fmla="*/ 1828800 w 1828800"/>
              <a:gd name="connsiteY2" fmla="*/ 1389529 h 1391997"/>
              <a:gd name="connsiteX0" fmla="*/ 0 w 1828800"/>
              <a:gd name="connsiteY0" fmla="*/ 0 h 1391344"/>
              <a:gd name="connsiteX1" fmla="*/ 817329 w 1828800"/>
              <a:gd name="connsiteY1" fmla="*/ 911879 h 1391344"/>
              <a:gd name="connsiteX2" fmla="*/ 1828800 w 1828800"/>
              <a:gd name="connsiteY2" fmla="*/ 1389529 h 1391344"/>
              <a:gd name="connsiteX0" fmla="*/ 0 w 2183606"/>
              <a:gd name="connsiteY0" fmla="*/ 0 h 1231571"/>
              <a:gd name="connsiteX1" fmla="*/ 817329 w 2183606"/>
              <a:gd name="connsiteY1" fmla="*/ 911879 h 1231571"/>
              <a:gd name="connsiteX2" fmla="*/ 2183606 w 2183606"/>
              <a:gd name="connsiteY2" fmla="*/ 1225223 h 1231571"/>
              <a:gd name="connsiteX0" fmla="*/ 0 w 2183606"/>
              <a:gd name="connsiteY0" fmla="*/ 0 h 1225223"/>
              <a:gd name="connsiteX1" fmla="*/ 817329 w 2183606"/>
              <a:gd name="connsiteY1" fmla="*/ 911879 h 1225223"/>
              <a:gd name="connsiteX2" fmla="*/ 2183606 w 2183606"/>
              <a:gd name="connsiteY2" fmla="*/ 1225223 h 1225223"/>
              <a:gd name="connsiteX0" fmla="*/ 0 w 2176462"/>
              <a:gd name="connsiteY0" fmla="*/ 0 h 1329998"/>
              <a:gd name="connsiteX1" fmla="*/ 817329 w 2176462"/>
              <a:gd name="connsiteY1" fmla="*/ 911879 h 1329998"/>
              <a:gd name="connsiteX2" fmla="*/ 2176462 w 2176462"/>
              <a:gd name="connsiteY2" fmla="*/ 1329998 h 1329998"/>
              <a:gd name="connsiteX0" fmla="*/ 0 w 2176462"/>
              <a:gd name="connsiteY0" fmla="*/ 0 h 1329998"/>
              <a:gd name="connsiteX1" fmla="*/ 785579 w 2176462"/>
              <a:gd name="connsiteY1" fmla="*/ 1007129 h 1329998"/>
              <a:gd name="connsiteX2" fmla="*/ 2176462 w 2176462"/>
              <a:gd name="connsiteY2" fmla="*/ 1329998 h 132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6462" h="1329998">
                <a:moveTo>
                  <a:pt x="0" y="0"/>
                </a:moveTo>
                <a:cubicBezTo>
                  <a:pt x="62006" y="500529"/>
                  <a:pt x="372969" y="848379"/>
                  <a:pt x="785579" y="1007129"/>
                </a:cubicBezTo>
                <a:cubicBezTo>
                  <a:pt x="1486320" y="1320660"/>
                  <a:pt x="2029011" y="1304785"/>
                  <a:pt x="2176462" y="1329998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C684B619-09FC-8FBD-E263-2917F01628D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64300" y="2804535"/>
            <a:ext cx="489760" cy="240866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BF7F59-B761-28F9-BE6C-9F23A1288652}"/>
              </a:ext>
            </a:extLst>
          </p:cNvPr>
          <p:cNvCxnSpPr>
            <a:cxnSpLocks/>
          </p:cNvCxnSpPr>
          <p:nvPr/>
        </p:nvCxnSpPr>
        <p:spPr>
          <a:xfrm>
            <a:off x="10092497" y="3516620"/>
            <a:ext cx="1312103" cy="582714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B8D5EDD5-8E38-53C9-0FAE-4E96CD7DC46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63918" y="4238400"/>
            <a:ext cx="238818" cy="154909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6D822B08-02F0-2194-5527-616F10DA752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297687" y="4244585"/>
            <a:ext cx="238819" cy="150833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C6760429-C20A-9FEE-845E-1258383155D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49341" y="4404391"/>
            <a:ext cx="146315" cy="174184"/>
          </a:xfrm>
          <a:prstGeom prst="rect">
            <a:avLst/>
          </a:prstGeom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6EB945A-D68F-84BB-4A19-ADD4EA845290}"/>
              </a:ext>
            </a:extLst>
          </p:cNvPr>
          <p:cNvCxnSpPr>
            <a:cxnSpLocks/>
          </p:cNvCxnSpPr>
          <p:nvPr/>
        </p:nvCxnSpPr>
        <p:spPr>
          <a:xfrm>
            <a:off x="10722499" y="3802529"/>
            <a:ext cx="0" cy="55674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2454435D-F819-C758-D442-E57BFEF44F50}"/>
              </a:ext>
            </a:extLst>
          </p:cNvPr>
          <p:cNvSpPr/>
          <p:nvPr/>
        </p:nvSpPr>
        <p:spPr>
          <a:xfrm>
            <a:off x="10676778" y="3746071"/>
            <a:ext cx="91440" cy="914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B42356-FF48-7EEE-F526-143B8E130BA5}"/>
              </a:ext>
            </a:extLst>
          </p:cNvPr>
          <p:cNvSpPr/>
          <p:nvPr/>
        </p:nvSpPr>
        <p:spPr>
          <a:xfrm>
            <a:off x="10677117" y="3882116"/>
            <a:ext cx="91440" cy="914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0D4DB8B-41B6-219C-6511-C121DFD23125}"/>
              </a:ext>
            </a:extLst>
          </p:cNvPr>
          <p:cNvSpPr/>
          <p:nvPr/>
        </p:nvSpPr>
        <p:spPr>
          <a:xfrm>
            <a:off x="10063918" y="3501603"/>
            <a:ext cx="1383742" cy="62076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E187C34-E980-1577-0FC6-01683376585A}"/>
              </a:ext>
            </a:extLst>
          </p:cNvPr>
          <p:cNvSpPr txBox="1"/>
          <p:nvPr/>
        </p:nvSpPr>
        <p:spPr>
          <a:xfrm>
            <a:off x="11031211" y="3468172"/>
            <a:ext cx="48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i="1" dirty="0">
                <a:latin typeface="Lucida grande" panose="020B0502040204020203"/>
              </a:rPr>
              <a:t>ref</a:t>
            </a:r>
          </a:p>
        </p:txBody>
      </p:sp>
    </p:spTree>
    <p:extLst>
      <p:ext uri="{BB962C8B-B14F-4D97-AF65-F5344CB8AC3E}">
        <p14:creationId xmlns:p14="http://schemas.microsoft.com/office/powerpoint/2010/main" val="2909098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76318" y="1498180"/>
            <a:ext cx="6217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9" y="3118615"/>
            <a:ext cx="2002502" cy="2021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33B19D-4306-E509-969D-9DC7371655DF}"/>
              </a:ext>
            </a:extLst>
          </p:cNvPr>
          <p:cNvSpPr txBox="1"/>
          <p:nvPr/>
        </p:nvSpPr>
        <p:spPr>
          <a:xfrm>
            <a:off x="527228" y="5225978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 description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17343CF-6B86-1D3B-70C3-EE8396D82EF8}"/>
              </a:ext>
            </a:extLst>
          </p:cNvPr>
          <p:cNvGrpSpPr/>
          <p:nvPr/>
        </p:nvGrpSpPr>
        <p:grpSpPr>
          <a:xfrm>
            <a:off x="4182949" y="3090183"/>
            <a:ext cx="2614085" cy="2021627"/>
            <a:chOff x="4205655" y="2901924"/>
            <a:chExt cx="2614085" cy="202162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4DF1D8E-175E-D61B-C2B7-B5AE3E23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7238" y="2901924"/>
              <a:ext cx="2002502" cy="2021627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CF07CE-8C82-1959-6956-48351E2C6E9F}"/>
                </a:ext>
              </a:extLst>
            </p:cNvPr>
            <p:cNvGrpSpPr/>
            <p:nvPr/>
          </p:nvGrpSpPr>
          <p:grpSpPr>
            <a:xfrm>
              <a:off x="4205655" y="2930356"/>
              <a:ext cx="2614084" cy="1988612"/>
              <a:chOff x="7838649" y="4528785"/>
              <a:chExt cx="2944016" cy="223960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C294D77-9E46-6F83-ED59-8CBA924EF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38649" y="5493116"/>
                <a:ext cx="505795" cy="284077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5B318EA-75D7-F298-2A2E-BD55F69BAF47}"/>
                  </a:ext>
                </a:extLst>
              </p:cNvPr>
              <p:cNvSpPr/>
              <p:nvPr/>
            </p:nvSpPr>
            <p:spPr>
              <a:xfrm>
                <a:off x="8508997" y="452878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C01291E-22B1-00C9-DAF1-D169E6028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4838" y="6527311"/>
                <a:ext cx="91613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CD4E74C-17A0-94C2-222A-B89472966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0423" y="6436512"/>
                <a:ext cx="198036" cy="187613"/>
              </a:xfrm>
              <a:prstGeom prst="rect">
                <a:avLst/>
              </a:prstGeom>
            </p:spPr>
          </p:pic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DCEAC02B-D50D-600C-0DAF-C42427152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7262" y="4680949"/>
                <a:ext cx="2106321" cy="1751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03323E5-9303-1C30-17BD-8ED9E9718907}"/>
              </a:ext>
            </a:extLst>
          </p:cNvPr>
          <p:cNvSpPr txBox="1"/>
          <p:nvPr/>
        </p:nvSpPr>
        <p:spPr>
          <a:xfrm>
            <a:off x="4497106" y="5197546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Field description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2C8FC1-019E-401A-6333-9F8E7D9C7ECD}"/>
              </a:ext>
            </a:extLst>
          </p:cNvPr>
          <p:cNvSpPr/>
          <p:nvPr/>
        </p:nvSpPr>
        <p:spPr>
          <a:xfrm>
            <a:off x="3232758" y="3925478"/>
            <a:ext cx="582706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1562685-9CEF-EAF2-E9E3-BD67C426000A}"/>
              </a:ext>
            </a:extLst>
          </p:cNvPr>
          <p:cNvSpPr/>
          <p:nvPr/>
        </p:nvSpPr>
        <p:spPr>
          <a:xfrm>
            <a:off x="7211359" y="3931625"/>
            <a:ext cx="723464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1DBD338-44D1-3D84-97FF-A429923143B7}"/>
              </a:ext>
            </a:extLst>
          </p:cNvPr>
          <p:cNvGrpSpPr/>
          <p:nvPr/>
        </p:nvGrpSpPr>
        <p:grpSpPr>
          <a:xfrm>
            <a:off x="8349148" y="4031447"/>
            <a:ext cx="2415725" cy="1655269"/>
            <a:chOff x="5264183" y="2704244"/>
            <a:chExt cx="2183413" cy="149608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66F1E15-6A38-C131-6425-C1949C6DC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2275" y="2704244"/>
              <a:ext cx="1481935" cy="1496088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B99E953-F70E-E62C-A363-E055AD7F758B}"/>
                </a:ext>
              </a:extLst>
            </p:cNvPr>
            <p:cNvGrpSpPr/>
            <p:nvPr/>
          </p:nvGrpSpPr>
          <p:grpSpPr>
            <a:xfrm>
              <a:off x="5264183" y="2723502"/>
              <a:ext cx="2183413" cy="1457571"/>
              <a:chOff x="4601326" y="4517735"/>
              <a:chExt cx="3354878" cy="22396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E415C-4ECE-1D4F-F2B8-B38527182411}"/>
                  </a:ext>
                </a:extLst>
              </p:cNvPr>
              <p:cNvSpPr/>
              <p:nvPr/>
            </p:nvSpPr>
            <p:spPr>
              <a:xfrm>
                <a:off x="5682536" y="451773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9F83612-B0E3-3069-A981-AE3FF11C6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124" y="6465737"/>
                <a:ext cx="706457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66AC02C-65CB-F120-977C-5E840643B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7036" y="6415701"/>
                <a:ext cx="137134" cy="129916"/>
              </a:xfrm>
              <a:prstGeom prst="rect">
                <a:avLst/>
              </a:prstGeom>
            </p:spPr>
          </p:pic>
          <p:pic>
            <p:nvPicPr>
              <p:cNvPr id="53" name="Picture 12">
                <a:extLst>
                  <a:ext uri="{FF2B5EF4-FFF2-40B4-BE49-F238E27FC236}">
                    <a16:creationId xmlns:a16="http://schemas.microsoft.com/office/drawing/2014/main" id="{0298E28F-CEBD-460C-29D7-A23BA86409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2410" y="4552648"/>
                <a:ext cx="2294182" cy="17517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D9E7701-27E7-3BDD-CE96-F6BC50792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01326" y="5425182"/>
                <a:ext cx="809625" cy="390525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DFB2E34-507F-8AFE-E1CA-958C9066B97C}"/>
              </a:ext>
            </a:extLst>
          </p:cNvPr>
          <p:cNvGrpSpPr/>
          <p:nvPr/>
        </p:nvGrpSpPr>
        <p:grpSpPr>
          <a:xfrm>
            <a:off x="8331218" y="2294594"/>
            <a:ext cx="2463842" cy="1666401"/>
            <a:chOff x="8258621" y="1941978"/>
            <a:chExt cx="2720353" cy="183989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8A8399D-5290-035E-1A71-175311377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8990"/>
            <a:stretch/>
          </p:blipFill>
          <p:spPr>
            <a:xfrm>
              <a:off x="9126439" y="1941978"/>
              <a:ext cx="1852535" cy="183989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7647C72-0E94-9083-EA05-3804F9CAA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58621" y="2815798"/>
              <a:ext cx="666208" cy="325533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F6519F6-41CB-23D1-CA37-ABE41ADD9C52}"/>
              </a:ext>
            </a:extLst>
          </p:cNvPr>
          <p:cNvSpPr txBox="1"/>
          <p:nvPr/>
        </p:nvSpPr>
        <p:spPr>
          <a:xfrm>
            <a:off x="8411208" y="5771486"/>
            <a:ext cx="308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Self-consistent field theory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5EB2C4-FCD2-9001-7843-2716787726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6066" y="2560872"/>
            <a:ext cx="1781955" cy="472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CC90B8-FB0F-D9C0-28B3-8397220271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96665" y="2504147"/>
            <a:ext cx="2119963" cy="4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System Species and Interactions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8F9E06-F2E4-15D6-B42C-CCB9DF2F67A0}"/>
              </a:ext>
            </a:extLst>
          </p:cNvPr>
          <p:cNvSpPr txBox="1"/>
          <p:nvPr/>
        </p:nvSpPr>
        <p:spPr>
          <a:xfrm>
            <a:off x="5178338" y="6512975"/>
            <a:ext cx="3940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(Indices)     : Solvent;     : Cation;     : Anion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EAD6EF-5216-02C9-897C-6BAA1EDAF0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56991" y="6585992"/>
            <a:ext cx="117260" cy="188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12CA68-C1C0-29E7-0BF9-7446B9F3747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07236" y="6608141"/>
            <a:ext cx="122954" cy="14433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494ABEE-F7F2-01E3-0078-898EA2FEAE9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00458" y="6607987"/>
            <a:ext cx="125434" cy="113488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AB4A1F0-0E18-FCA7-5056-AB07E75424CC}"/>
              </a:ext>
            </a:extLst>
          </p:cNvPr>
          <p:cNvSpPr/>
          <p:nvPr/>
        </p:nvSpPr>
        <p:spPr>
          <a:xfrm>
            <a:off x="5178339" y="6520476"/>
            <a:ext cx="197031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879F0C9-4C7D-5C3E-71B6-180F5B18FD5C}"/>
              </a:ext>
            </a:extLst>
          </p:cNvPr>
          <p:cNvSpPr/>
          <p:nvPr/>
        </p:nvSpPr>
        <p:spPr>
          <a:xfrm>
            <a:off x="7178725" y="6527977"/>
            <a:ext cx="180885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  <p:bldP spid="78" grpId="0" animBg="1"/>
      <p:bldP spid="8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919BB76-56B0-7058-1AE8-37014B38AE16}"/>
              </a:ext>
            </a:extLst>
          </p:cNvPr>
          <p:cNvGrpSpPr/>
          <p:nvPr/>
        </p:nvGrpSpPr>
        <p:grpSpPr>
          <a:xfrm>
            <a:off x="7919561" y="1236056"/>
            <a:ext cx="4196239" cy="307777"/>
            <a:chOff x="8682533" y="969817"/>
            <a:chExt cx="3711529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8A8EF1-D2B5-6D62-C575-AEC3C3786123}"/>
                </a:ext>
              </a:extLst>
            </p:cNvPr>
            <p:cNvSpPr txBox="1"/>
            <p:nvPr/>
          </p:nvSpPr>
          <p:spPr>
            <a:xfrm>
              <a:off x="8682533" y="969817"/>
              <a:ext cx="37115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(Indices)     : Solvent;     : Cation;        : Anion 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3ACE1A5-BF6D-8CC1-1251-6FED31D0D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95965" y="1041988"/>
              <a:ext cx="117260" cy="18863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7F3F3B9-965B-04CA-8A05-DC92C54FD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426658" y="1054295"/>
              <a:ext cx="122954" cy="14433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9DF6279-2100-51FD-FCCB-05F32FEF1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449647" y="1069135"/>
              <a:ext cx="125434" cy="113488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1A754B-41DD-73D3-44CC-1BA86BEA4C41}"/>
              </a:ext>
            </a:extLst>
          </p:cNvPr>
          <p:cNvGrpSpPr/>
          <p:nvPr/>
        </p:nvGrpSpPr>
        <p:grpSpPr>
          <a:xfrm>
            <a:off x="7524207" y="977734"/>
            <a:ext cx="4741268" cy="307777"/>
            <a:chOff x="7993702" y="977734"/>
            <a:chExt cx="4271771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158230-3B34-A90A-84A8-C19BF6E8938D}"/>
                </a:ext>
              </a:extLst>
            </p:cNvPr>
            <p:cNvSpPr txBox="1"/>
            <p:nvPr/>
          </p:nvSpPr>
          <p:spPr>
            <a:xfrm>
              <a:off x="7993702" y="977734"/>
              <a:ext cx="42717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(Subscripts)     : Solvent;     : Polymer;     : Charged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9CFF1D0-0943-CF3E-2012-1A61D737A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205370" y="1090906"/>
              <a:ext cx="92577" cy="10414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BF793FC-13D4-CA91-70DD-28925F675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146600" y="1080310"/>
              <a:ext cx="123392" cy="13948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2547526-06C8-40CD-B587-D3AF8D47F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196147" y="1096570"/>
              <a:ext cx="100225" cy="10612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99768A6-C907-D55C-3039-08E3C1265E17}"/>
              </a:ext>
            </a:extLst>
          </p:cNvPr>
          <p:cNvGrpSpPr/>
          <p:nvPr/>
        </p:nvGrpSpPr>
        <p:grpSpPr>
          <a:xfrm>
            <a:off x="9260891" y="2508972"/>
            <a:ext cx="1714387" cy="574909"/>
            <a:chOff x="9194216" y="2565058"/>
            <a:chExt cx="1714387" cy="57490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C3FFCC-7C9A-4ED3-35AC-363F0ED3C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194216" y="2571512"/>
              <a:ext cx="1714387" cy="56845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B583868-658C-2A7F-B0FC-81AE538E4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919189" y="2565058"/>
              <a:ext cx="184172" cy="136127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6240" y="4236448"/>
            <a:ext cx="3771141" cy="29094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80B218E-52E8-2555-3CC3-7055A7881B22}"/>
              </a:ext>
            </a:extLst>
          </p:cNvPr>
          <p:cNvGrpSpPr/>
          <p:nvPr/>
        </p:nvGrpSpPr>
        <p:grpSpPr>
          <a:xfrm>
            <a:off x="2384271" y="6185716"/>
            <a:ext cx="2315478" cy="614052"/>
            <a:chOff x="2451760" y="2003022"/>
            <a:chExt cx="2315478" cy="6140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0746CF-355B-629E-FB1C-36EE89478A9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B711703-D1CC-C345-2734-17EED4CF9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  <p:bldP spid="40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Simplification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163" y="2689421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6093071" y="2708679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4259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432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355" y="4510201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6167652" y="4522398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7EDE79B-29AE-D187-D417-97C7EC2802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5315" y="3206872"/>
            <a:ext cx="2335141" cy="4457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4A44BE-A066-BC53-DE4A-3A797E798E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1977" y="4937824"/>
            <a:ext cx="3463290" cy="4790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B63803-72CB-A150-BB82-10655CA5DD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76564" y="5511914"/>
            <a:ext cx="4214537" cy="4964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45A3AF-61A3-91D7-5442-882726D93A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0130" y="3739949"/>
            <a:ext cx="3351958" cy="45019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D923EE-D3D8-B345-7677-B73DA2712242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E01048-0864-1B60-3CF2-FB5CE71CD044}"/>
              </a:ext>
            </a:extLst>
          </p:cNvPr>
          <p:cNvCxnSpPr>
            <a:cxnSpLocks/>
          </p:cNvCxnSpPr>
          <p:nvPr/>
        </p:nvCxnSpPr>
        <p:spPr>
          <a:xfrm>
            <a:off x="8716730" y="53535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10C7DB9-77D7-64ED-1417-C3166B49392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37277" y="4992830"/>
            <a:ext cx="2305954" cy="2627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9EECF6A-0884-D546-A1D6-3AE647774E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62697" y="3382721"/>
            <a:ext cx="2305954" cy="4835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E8A3B8A-9949-6FEB-629A-8D5C677F7D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62365" y="3981955"/>
            <a:ext cx="2836655" cy="55039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A61A3C-1A99-3941-B10A-2CC620E5CE63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5DF6B5B-0CB6-8AE8-0AF9-D83EADE7BB09}"/>
              </a:ext>
            </a:extLst>
          </p:cNvPr>
          <p:cNvGrpSpPr/>
          <p:nvPr/>
        </p:nvGrpSpPr>
        <p:grpSpPr>
          <a:xfrm>
            <a:off x="9262697" y="2725572"/>
            <a:ext cx="1714387" cy="574909"/>
            <a:chOff x="9194216" y="2565058"/>
            <a:chExt cx="1714387" cy="57490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009F16E-0AE3-E5D4-F301-65C5FC4DC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94216" y="2571512"/>
              <a:ext cx="1714387" cy="56845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9ACAFAC-9DF7-3994-94F7-ECF158531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919189" y="2565058"/>
              <a:ext cx="184172" cy="136127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FCB22E2-C7DC-C243-452F-5DB663043AF1}"/>
              </a:ext>
            </a:extLst>
          </p:cNvPr>
          <p:cNvSpPr txBox="1"/>
          <p:nvPr/>
        </p:nvSpPr>
        <p:spPr>
          <a:xfrm>
            <a:off x="8740275" y="23968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B7BD9A-D133-EA1E-D8D0-231AE130FC95}"/>
              </a:ext>
            </a:extLst>
          </p:cNvPr>
          <p:cNvSpPr txBox="1"/>
          <p:nvPr/>
        </p:nvSpPr>
        <p:spPr>
          <a:xfrm>
            <a:off x="8750300" y="46351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697426" y="2161894"/>
            <a:ext cx="3499009" cy="1777975"/>
            <a:chOff x="6725449" y="5263834"/>
            <a:chExt cx="3201211" cy="1041781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725449" y="5263834"/>
              <a:ext cx="3201211" cy="1029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6743110" y="6295707"/>
              <a:ext cx="3179492" cy="9908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540246" y="3864465"/>
            <a:ext cx="3651754" cy="1552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4B2098-6FA9-4305-2656-E26CA12DB80C}"/>
              </a:ext>
            </a:extLst>
          </p:cNvPr>
          <p:cNvGrpSpPr/>
          <p:nvPr/>
        </p:nvGrpSpPr>
        <p:grpSpPr>
          <a:xfrm>
            <a:off x="2451760" y="2003022"/>
            <a:ext cx="2315478" cy="614052"/>
            <a:chOff x="2451760" y="2003022"/>
            <a:chExt cx="2315478" cy="61405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8A57C2-E63A-8AF5-F4EB-58F632C8DCF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4E74DB0-0E67-E9C0-5102-094BB0C2EC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4431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30034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99973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3693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-14210" y="1121221"/>
            <a:ext cx="5017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63576" y="2009137"/>
            <a:ext cx="0" cy="7531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45833" y="2225457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3300" y="2139422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18248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53485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53485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24508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24621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1384977" y="5707152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7351</TotalTime>
  <Words>2570</Words>
  <Application>Microsoft Office PowerPoint</Application>
  <PresentationFormat>Widescreen</PresentationFormat>
  <Paragraphs>564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 </vt:lpstr>
      <vt:lpstr>Presentation Overview</vt:lpstr>
      <vt:lpstr>Outline</vt:lpstr>
      <vt:lpstr>System Species and Interactions</vt:lpstr>
      <vt:lpstr>Partition Function Formulation</vt:lpstr>
      <vt:lpstr>Partition Function Simplification</vt:lpstr>
      <vt:lpstr>Free Energy and SCF Equations</vt:lpstr>
      <vt:lpstr>Outline</vt:lpstr>
      <vt:lpstr>Multi-layered conformations arise at high relative repulsion</vt:lpstr>
      <vt:lpstr>Number of layers tunable with polymer charge fraction</vt:lpstr>
      <vt:lpstr>Chain organization within brush is deducible by SCFT</vt:lpstr>
      <vt:lpstr>Outline</vt:lpstr>
      <vt:lpstr>Multi-layer conformations generate highly convoluted reflectivity spectra</vt:lpstr>
      <vt:lpstr>Outline</vt:lpstr>
      <vt:lpstr>Cusum-generated bins effectively coarse-grain NFH charge distribution</vt:lpstr>
      <vt:lpstr>Dramatic collapse caused by cooperative collapse of dilute layer</vt:lpstr>
      <vt:lpstr>Summary</vt:lpstr>
      <vt:lpstr>Future Work — Considering electrostatic fluctuations through the ion self energy</vt:lpstr>
      <vt:lpstr>Future Work — Effect of neurofilament mixtures </vt:lpstr>
      <vt:lpstr>Acknowledgements</vt:lpstr>
      <vt:lpstr>Summary</vt:lpstr>
      <vt:lpstr>SI: Table of Contents</vt:lpstr>
      <vt:lpstr>References</vt:lpstr>
      <vt:lpstr>Alexander-de Gennes Brush</vt:lpstr>
      <vt:lpstr>Surface Force Apparatus (SFA)</vt:lpstr>
      <vt:lpstr>SFBox Lattice Artifacts</vt:lpstr>
      <vt:lpstr>Borisov previous theory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 &amp; Qs, Qp</vt:lpstr>
      <vt:lpstr>Hubbard-Stratonovich Transformation</vt:lpstr>
      <vt:lpstr>Propagator notation</vt:lpstr>
      <vt:lpstr>MDE Derivation</vt:lpstr>
      <vt:lpstr>Varying VdW (χ) at const. Electrostatic (α=0.40)</vt:lpstr>
      <vt:lpstr>Reflectivity Master Equation Derivation</vt:lpstr>
      <vt:lpstr>Reflectivity — Different χ’s </vt:lpstr>
      <vt:lpstr>Henderson-Hasselbalch</vt:lpstr>
      <vt:lpstr>NFH Phase Transition</vt:lpstr>
      <vt:lpstr>NFH 1Cd, 2Cd</vt:lpstr>
      <vt:lpstr>Self energy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266</cp:revision>
  <dcterms:created xsi:type="dcterms:W3CDTF">2022-03-28T18:43:16Z</dcterms:created>
  <dcterms:modified xsi:type="dcterms:W3CDTF">2022-09-13T19:09:02Z</dcterms:modified>
</cp:coreProperties>
</file>